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89DF24-9588-0B90-E120-D70EF2CEAB0E}" v="5100" dt="2024-10-05T20:47:39.337"/>
    <p1510:client id="{8415702C-E9AC-115B-EEC4-5F618993665B}" v="526" dt="2024-10-05T13:50:03.297"/>
    <p1510:client id="{9C0BD5CC-7DCD-C73E-5438-0B51DDAB2DCC}" v="83" dt="2024-10-05T20:58:21.686"/>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EAB7BA0-3BA6-4CEA-B8D4-1B34E7C59E51}" type="doc">
      <dgm:prSet loTypeId="urn:microsoft.com/office/officeart/2005/8/layout/process5" loCatId="process" qsTypeId="urn:microsoft.com/office/officeart/2005/8/quickstyle/simple1" qsCatId="simple" csTypeId="urn:microsoft.com/office/officeart/2005/8/colors/accent6_2" csCatId="accent6" phldr="1"/>
      <dgm:spPr/>
      <dgm:t>
        <a:bodyPr/>
        <a:lstStyle/>
        <a:p>
          <a:endParaRPr lang="en-US"/>
        </a:p>
      </dgm:t>
    </dgm:pt>
    <dgm:pt modelId="{794F0F0B-AF39-4868-BD23-9643D3761827}">
      <dgm:prSet phldrT="[Text]" phldr="0"/>
      <dgm:spPr/>
      <dgm:t>
        <a:bodyPr/>
        <a:lstStyle/>
        <a:p>
          <a:pPr rtl="0"/>
          <a:r>
            <a:rPr lang="en-US" dirty="0">
              <a:latin typeface="Calibri Light" panose="020F0302020204030204"/>
            </a:rPr>
            <a:t>Define SpaceX API URL endpoint</a:t>
          </a:r>
          <a:endParaRPr lang="en-US" dirty="0"/>
        </a:p>
      </dgm:t>
    </dgm:pt>
    <dgm:pt modelId="{6A5807BA-DC2D-4CA5-817C-8184031F3255}" type="parTrans" cxnId="{649D7434-8E3E-4627-AD24-F0C769CAB8A0}">
      <dgm:prSet/>
      <dgm:spPr/>
      <dgm:t>
        <a:bodyPr/>
        <a:lstStyle/>
        <a:p>
          <a:endParaRPr lang="en-US"/>
        </a:p>
      </dgm:t>
    </dgm:pt>
    <dgm:pt modelId="{3C56F29A-B14C-408B-8462-635E87455324}" type="sibTrans" cxnId="{649D7434-8E3E-4627-AD24-F0C769CAB8A0}">
      <dgm:prSet/>
      <dgm:spPr/>
      <dgm:t>
        <a:bodyPr/>
        <a:lstStyle/>
        <a:p>
          <a:endParaRPr lang="en-US"/>
        </a:p>
      </dgm:t>
    </dgm:pt>
    <dgm:pt modelId="{55EFF83E-6F5D-45A2-9B2E-3A808D21AD83}">
      <dgm:prSet phldrT="[Text]" phldr="0"/>
      <dgm:spPr/>
      <dgm:t>
        <a:bodyPr/>
        <a:lstStyle/>
        <a:p>
          <a:pPr rtl="0"/>
          <a:r>
            <a:rPr lang="en-US" dirty="0">
              <a:latin typeface="Calibri Light" panose="020F0302020204030204"/>
            </a:rPr>
            <a:t>Make GET request using </a:t>
          </a:r>
          <a:r>
            <a:rPr lang="en-US" dirty="0"/>
            <a:t>requests.get(spacex_url)</a:t>
          </a:r>
          <a:endParaRPr lang="en-US" dirty="0">
            <a:latin typeface="Calibri Light" panose="020F0302020204030204"/>
          </a:endParaRPr>
        </a:p>
      </dgm:t>
    </dgm:pt>
    <dgm:pt modelId="{D28C7E25-B22B-4076-899F-B23A0858BD56}" type="parTrans" cxnId="{47860721-9731-460F-A8F2-CCCE5BB8CB7C}">
      <dgm:prSet/>
      <dgm:spPr/>
      <dgm:t>
        <a:bodyPr/>
        <a:lstStyle/>
        <a:p>
          <a:endParaRPr lang="en-US"/>
        </a:p>
      </dgm:t>
    </dgm:pt>
    <dgm:pt modelId="{F6FE772A-33A6-4F14-BAAD-78DE90AB031A}" type="sibTrans" cxnId="{47860721-9731-460F-A8F2-CCCE5BB8CB7C}">
      <dgm:prSet/>
      <dgm:spPr/>
      <dgm:t>
        <a:bodyPr/>
        <a:lstStyle/>
        <a:p>
          <a:endParaRPr lang="en-US"/>
        </a:p>
      </dgm:t>
    </dgm:pt>
    <dgm:pt modelId="{09ED337B-C37F-402E-8065-ABB9109036A9}">
      <dgm:prSet phldrT="[Text]" phldr="0"/>
      <dgm:spPr/>
      <dgm:t>
        <a:bodyPr/>
        <a:lstStyle/>
        <a:p>
          <a:pPr rtl="0"/>
          <a:r>
            <a:rPr lang="en-US" dirty="0">
              <a:latin typeface="Calibri Light" panose="020F0302020204030204"/>
            </a:rPr>
            <a:t>Decode response into JSON using response.json()</a:t>
          </a:r>
          <a:endParaRPr lang="en-US" dirty="0"/>
        </a:p>
      </dgm:t>
    </dgm:pt>
    <dgm:pt modelId="{ABFCD33B-28F5-46B4-AA62-2B7E703831EA}" type="parTrans" cxnId="{4CEC5CA6-65B7-4902-BBD7-3D847098A4E0}">
      <dgm:prSet/>
      <dgm:spPr/>
      <dgm:t>
        <a:bodyPr/>
        <a:lstStyle/>
        <a:p>
          <a:endParaRPr lang="en-US"/>
        </a:p>
      </dgm:t>
    </dgm:pt>
    <dgm:pt modelId="{A260BB12-9078-4A28-96A8-EAA34967359F}" type="sibTrans" cxnId="{4CEC5CA6-65B7-4902-BBD7-3D847098A4E0}">
      <dgm:prSet/>
      <dgm:spPr/>
      <dgm:t>
        <a:bodyPr/>
        <a:lstStyle/>
        <a:p>
          <a:endParaRPr lang="en-US"/>
        </a:p>
      </dgm:t>
    </dgm:pt>
    <dgm:pt modelId="{1715AEDB-6683-4569-BFC7-1D5F9046446D}">
      <dgm:prSet phldrT="[Text]" phldr="0"/>
      <dgm:spPr/>
      <dgm:t>
        <a:bodyPr/>
        <a:lstStyle/>
        <a:p>
          <a:pPr rtl="0"/>
          <a:r>
            <a:rPr lang="en-US" dirty="0">
              <a:latin typeface="Calibri Light" panose="020F0302020204030204"/>
            </a:rPr>
            <a:t>Convert JSON result into a Pandas data frame using</a:t>
          </a:r>
          <a:r>
            <a:rPr lang="en-US" dirty="0"/>
            <a:t> </a:t>
          </a:r>
          <a:r>
            <a:rPr lang="en-US" dirty="0" err="1"/>
            <a:t>pd.json_normalize</a:t>
          </a:r>
          <a:r>
            <a:rPr lang="en-US" dirty="0"/>
            <a:t>(response.json())</a:t>
          </a:r>
        </a:p>
      </dgm:t>
    </dgm:pt>
    <dgm:pt modelId="{00BE781F-1487-466A-9C9D-017518AB83FF}" type="parTrans" cxnId="{BD3FD571-6969-404E-8B73-C06B2C5C8242}">
      <dgm:prSet/>
      <dgm:spPr/>
      <dgm:t>
        <a:bodyPr/>
        <a:lstStyle/>
        <a:p>
          <a:endParaRPr lang="en-US"/>
        </a:p>
      </dgm:t>
    </dgm:pt>
    <dgm:pt modelId="{FE75734B-146C-4377-A3DD-C02E16C86AD8}" type="sibTrans" cxnId="{BD3FD571-6969-404E-8B73-C06B2C5C8242}">
      <dgm:prSet/>
      <dgm:spPr/>
      <dgm:t>
        <a:bodyPr/>
        <a:lstStyle/>
        <a:p>
          <a:endParaRPr lang="en-US"/>
        </a:p>
      </dgm:t>
    </dgm:pt>
    <dgm:pt modelId="{2C375AB0-B6A3-47F2-9517-3FD1739AFB81}" type="pres">
      <dgm:prSet presAssocID="{4EAB7BA0-3BA6-4CEA-B8D4-1B34E7C59E51}" presName="diagram" presStyleCnt="0">
        <dgm:presLayoutVars>
          <dgm:dir/>
          <dgm:resizeHandles val="exact"/>
        </dgm:presLayoutVars>
      </dgm:prSet>
      <dgm:spPr/>
    </dgm:pt>
    <dgm:pt modelId="{3AB7D3B8-A9E2-48AA-B725-0D862A6E8859}" type="pres">
      <dgm:prSet presAssocID="{794F0F0B-AF39-4868-BD23-9643D3761827}" presName="node" presStyleLbl="node1" presStyleIdx="0" presStyleCnt="4">
        <dgm:presLayoutVars>
          <dgm:bulletEnabled val="1"/>
        </dgm:presLayoutVars>
      </dgm:prSet>
      <dgm:spPr/>
    </dgm:pt>
    <dgm:pt modelId="{4A57B733-74F4-4ABD-875C-D48F4CD3736F}" type="pres">
      <dgm:prSet presAssocID="{3C56F29A-B14C-408B-8462-635E87455324}" presName="sibTrans" presStyleLbl="sibTrans2D1" presStyleIdx="0" presStyleCnt="3"/>
      <dgm:spPr/>
    </dgm:pt>
    <dgm:pt modelId="{FE13789A-B019-4F78-AD9A-55340739F423}" type="pres">
      <dgm:prSet presAssocID="{3C56F29A-B14C-408B-8462-635E87455324}" presName="connectorText" presStyleLbl="sibTrans2D1" presStyleIdx="0" presStyleCnt="3"/>
      <dgm:spPr/>
    </dgm:pt>
    <dgm:pt modelId="{943F2EF3-A0C7-4348-AC0A-2CAA2D67F70A}" type="pres">
      <dgm:prSet presAssocID="{55EFF83E-6F5D-45A2-9B2E-3A808D21AD83}" presName="node" presStyleLbl="node1" presStyleIdx="1" presStyleCnt="4">
        <dgm:presLayoutVars>
          <dgm:bulletEnabled val="1"/>
        </dgm:presLayoutVars>
      </dgm:prSet>
      <dgm:spPr/>
    </dgm:pt>
    <dgm:pt modelId="{BAD0A712-07DE-47FC-9BD9-8B026BAAF2A1}" type="pres">
      <dgm:prSet presAssocID="{F6FE772A-33A6-4F14-BAAD-78DE90AB031A}" presName="sibTrans" presStyleLbl="sibTrans2D1" presStyleIdx="1" presStyleCnt="3"/>
      <dgm:spPr/>
    </dgm:pt>
    <dgm:pt modelId="{504F95A5-A9ED-49F9-B270-21711AD92BF7}" type="pres">
      <dgm:prSet presAssocID="{F6FE772A-33A6-4F14-BAAD-78DE90AB031A}" presName="connectorText" presStyleLbl="sibTrans2D1" presStyleIdx="1" presStyleCnt="3"/>
      <dgm:spPr/>
    </dgm:pt>
    <dgm:pt modelId="{56013291-6261-4F03-BB01-8BB748C70AA0}" type="pres">
      <dgm:prSet presAssocID="{09ED337B-C37F-402E-8065-ABB9109036A9}" presName="node" presStyleLbl="node1" presStyleIdx="2" presStyleCnt="4">
        <dgm:presLayoutVars>
          <dgm:bulletEnabled val="1"/>
        </dgm:presLayoutVars>
      </dgm:prSet>
      <dgm:spPr/>
    </dgm:pt>
    <dgm:pt modelId="{50A4B5BA-3D1C-44A3-AF6D-D7634D634D60}" type="pres">
      <dgm:prSet presAssocID="{A260BB12-9078-4A28-96A8-EAA34967359F}" presName="sibTrans" presStyleLbl="sibTrans2D1" presStyleIdx="2" presStyleCnt="3"/>
      <dgm:spPr/>
    </dgm:pt>
    <dgm:pt modelId="{07BCCBC1-29EC-4AF2-9BE3-71C44C240AAE}" type="pres">
      <dgm:prSet presAssocID="{A260BB12-9078-4A28-96A8-EAA34967359F}" presName="connectorText" presStyleLbl="sibTrans2D1" presStyleIdx="2" presStyleCnt="3"/>
      <dgm:spPr/>
    </dgm:pt>
    <dgm:pt modelId="{EBB786E6-5322-4C43-A506-1DE173D39281}" type="pres">
      <dgm:prSet presAssocID="{1715AEDB-6683-4569-BFC7-1D5F9046446D}" presName="node" presStyleLbl="node1" presStyleIdx="3" presStyleCnt="4">
        <dgm:presLayoutVars>
          <dgm:bulletEnabled val="1"/>
        </dgm:presLayoutVars>
      </dgm:prSet>
      <dgm:spPr/>
    </dgm:pt>
  </dgm:ptLst>
  <dgm:cxnLst>
    <dgm:cxn modelId="{518DBD0A-7747-4A4E-ACDD-4E60343CAFF4}" type="presOf" srcId="{09ED337B-C37F-402E-8065-ABB9109036A9}" destId="{56013291-6261-4F03-BB01-8BB748C70AA0}" srcOrd="0" destOrd="0" presId="urn:microsoft.com/office/officeart/2005/8/layout/process5"/>
    <dgm:cxn modelId="{D15A4217-7375-4EE7-B698-8F64D8E2C6E6}" type="presOf" srcId="{A260BB12-9078-4A28-96A8-EAA34967359F}" destId="{50A4B5BA-3D1C-44A3-AF6D-D7634D634D60}" srcOrd="0" destOrd="0" presId="urn:microsoft.com/office/officeart/2005/8/layout/process5"/>
    <dgm:cxn modelId="{47860721-9731-460F-A8F2-CCCE5BB8CB7C}" srcId="{4EAB7BA0-3BA6-4CEA-B8D4-1B34E7C59E51}" destId="{55EFF83E-6F5D-45A2-9B2E-3A808D21AD83}" srcOrd="1" destOrd="0" parTransId="{D28C7E25-B22B-4076-899F-B23A0858BD56}" sibTransId="{F6FE772A-33A6-4F14-BAAD-78DE90AB031A}"/>
    <dgm:cxn modelId="{649D7434-8E3E-4627-AD24-F0C769CAB8A0}" srcId="{4EAB7BA0-3BA6-4CEA-B8D4-1B34E7C59E51}" destId="{794F0F0B-AF39-4868-BD23-9643D3761827}" srcOrd="0" destOrd="0" parTransId="{6A5807BA-DC2D-4CA5-817C-8184031F3255}" sibTransId="{3C56F29A-B14C-408B-8462-635E87455324}"/>
    <dgm:cxn modelId="{52D3B446-DE43-4421-97D5-E5EDD538A64C}" type="presOf" srcId="{3C56F29A-B14C-408B-8462-635E87455324}" destId="{FE13789A-B019-4F78-AD9A-55340739F423}" srcOrd="1" destOrd="0" presId="urn:microsoft.com/office/officeart/2005/8/layout/process5"/>
    <dgm:cxn modelId="{BD3FD571-6969-404E-8B73-C06B2C5C8242}" srcId="{4EAB7BA0-3BA6-4CEA-B8D4-1B34E7C59E51}" destId="{1715AEDB-6683-4569-BFC7-1D5F9046446D}" srcOrd="3" destOrd="0" parTransId="{00BE781F-1487-466A-9C9D-017518AB83FF}" sibTransId="{FE75734B-146C-4377-A3DD-C02E16C86AD8}"/>
    <dgm:cxn modelId="{00BE6056-079F-4935-8FA2-C528E1C85954}" type="presOf" srcId="{F6FE772A-33A6-4F14-BAAD-78DE90AB031A}" destId="{504F95A5-A9ED-49F9-B270-21711AD92BF7}" srcOrd="1" destOrd="0" presId="urn:microsoft.com/office/officeart/2005/8/layout/process5"/>
    <dgm:cxn modelId="{0B1DE559-319F-48F0-ACC2-009FF2ADAFF6}" type="presOf" srcId="{3C56F29A-B14C-408B-8462-635E87455324}" destId="{4A57B733-74F4-4ABD-875C-D48F4CD3736F}" srcOrd="0" destOrd="0" presId="urn:microsoft.com/office/officeart/2005/8/layout/process5"/>
    <dgm:cxn modelId="{9FFDD985-DEE9-4525-B5FE-CED5ED66BCC5}" type="presOf" srcId="{F6FE772A-33A6-4F14-BAAD-78DE90AB031A}" destId="{BAD0A712-07DE-47FC-9BD9-8B026BAAF2A1}" srcOrd="0" destOrd="0" presId="urn:microsoft.com/office/officeart/2005/8/layout/process5"/>
    <dgm:cxn modelId="{4CEC5CA6-65B7-4902-BBD7-3D847098A4E0}" srcId="{4EAB7BA0-3BA6-4CEA-B8D4-1B34E7C59E51}" destId="{09ED337B-C37F-402E-8065-ABB9109036A9}" srcOrd="2" destOrd="0" parTransId="{ABFCD33B-28F5-46B4-AA62-2B7E703831EA}" sibTransId="{A260BB12-9078-4A28-96A8-EAA34967359F}"/>
    <dgm:cxn modelId="{10F7F0AF-9E4D-4677-95C8-3515A2756D2A}" type="presOf" srcId="{55EFF83E-6F5D-45A2-9B2E-3A808D21AD83}" destId="{943F2EF3-A0C7-4348-AC0A-2CAA2D67F70A}" srcOrd="0" destOrd="0" presId="urn:microsoft.com/office/officeart/2005/8/layout/process5"/>
    <dgm:cxn modelId="{8CA5B2D8-1269-419D-A222-294C1F176E04}" type="presOf" srcId="{A260BB12-9078-4A28-96A8-EAA34967359F}" destId="{07BCCBC1-29EC-4AF2-9BE3-71C44C240AAE}" srcOrd="1" destOrd="0" presId="urn:microsoft.com/office/officeart/2005/8/layout/process5"/>
    <dgm:cxn modelId="{F94577D9-295E-443D-A1A1-57C5C17F4796}" type="presOf" srcId="{794F0F0B-AF39-4868-BD23-9643D3761827}" destId="{3AB7D3B8-A9E2-48AA-B725-0D862A6E8859}" srcOrd="0" destOrd="0" presId="urn:microsoft.com/office/officeart/2005/8/layout/process5"/>
    <dgm:cxn modelId="{E95CA1EB-3710-414F-AFDF-4092E4E5C0B4}" type="presOf" srcId="{1715AEDB-6683-4569-BFC7-1D5F9046446D}" destId="{EBB786E6-5322-4C43-A506-1DE173D39281}" srcOrd="0" destOrd="0" presId="urn:microsoft.com/office/officeart/2005/8/layout/process5"/>
    <dgm:cxn modelId="{168E37EF-11A0-4669-AEB3-631D91919805}" type="presOf" srcId="{4EAB7BA0-3BA6-4CEA-B8D4-1B34E7C59E51}" destId="{2C375AB0-B6A3-47F2-9517-3FD1739AFB81}" srcOrd="0" destOrd="0" presId="urn:microsoft.com/office/officeart/2005/8/layout/process5"/>
    <dgm:cxn modelId="{5CCEBD28-5D3B-44D2-A179-573F186CCB84}" type="presParOf" srcId="{2C375AB0-B6A3-47F2-9517-3FD1739AFB81}" destId="{3AB7D3B8-A9E2-48AA-B725-0D862A6E8859}" srcOrd="0" destOrd="0" presId="urn:microsoft.com/office/officeart/2005/8/layout/process5"/>
    <dgm:cxn modelId="{756DBBD2-E046-49EA-BA11-DA68B00E18A4}" type="presParOf" srcId="{2C375AB0-B6A3-47F2-9517-3FD1739AFB81}" destId="{4A57B733-74F4-4ABD-875C-D48F4CD3736F}" srcOrd="1" destOrd="0" presId="urn:microsoft.com/office/officeart/2005/8/layout/process5"/>
    <dgm:cxn modelId="{0F01C5FE-AE8F-4735-9339-A4AF3586585D}" type="presParOf" srcId="{4A57B733-74F4-4ABD-875C-D48F4CD3736F}" destId="{FE13789A-B019-4F78-AD9A-55340739F423}" srcOrd="0" destOrd="0" presId="urn:microsoft.com/office/officeart/2005/8/layout/process5"/>
    <dgm:cxn modelId="{0EE8CEB3-B4A3-4139-87C0-DE9DB6681084}" type="presParOf" srcId="{2C375AB0-B6A3-47F2-9517-3FD1739AFB81}" destId="{943F2EF3-A0C7-4348-AC0A-2CAA2D67F70A}" srcOrd="2" destOrd="0" presId="urn:microsoft.com/office/officeart/2005/8/layout/process5"/>
    <dgm:cxn modelId="{CB07A738-617A-41AA-979A-E9A23D4B11CB}" type="presParOf" srcId="{2C375AB0-B6A3-47F2-9517-3FD1739AFB81}" destId="{BAD0A712-07DE-47FC-9BD9-8B026BAAF2A1}" srcOrd="3" destOrd="0" presId="urn:microsoft.com/office/officeart/2005/8/layout/process5"/>
    <dgm:cxn modelId="{453EF7D3-2801-4AF6-B41E-68A9C8497A24}" type="presParOf" srcId="{BAD0A712-07DE-47FC-9BD9-8B026BAAF2A1}" destId="{504F95A5-A9ED-49F9-B270-21711AD92BF7}" srcOrd="0" destOrd="0" presId="urn:microsoft.com/office/officeart/2005/8/layout/process5"/>
    <dgm:cxn modelId="{54B1291B-366E-4B91-BD07-2B37AFDE0BE5}" type="presParOf" srcId="{2C375AB0-B6A3-47F2-9517-3FD1739AFB81}" destId="{56013291-6261-4F03-BB01-8BB748C70AA0}" srcOrd="4" destOrd="0" presId="urn:microsoft.com/office/officeart/2005/8/layout/process5"/>
    <dgm:cxn modelId="{FE075DF2-156E-4ECF-8548-54A0C52E1202}" type="presParOf" srcId="{2C375AB0-B6A3-47F2-9517-3FD1739AFB81}" destId="{50A4B5BA-3D1C-44A3-AF6D-D7634D634D60}" srcOrd="5" destOrd="0" presId="urn:microsoft.com/office/officeart/2005/8/layout/process5"/>
    <dgm:cxn modelId="{F3C2149A-841A-4DE2-ACD5-DFABEF528A1E}" type="presParOf" srcId="{50A4B5BA-3D1C-44A3-AF6D-D7634D634D60}" destId="{07BCCBC1-29EC-4AF2-9BE3-71C44C240AAE}" srcOrd="0" destOrd="0" presId="urn:microsoft.com/office/officeart/2005/8/layout/process5"/>
    <dgm:cxn modelId="{AE2E823C-D564-4877-8BF3-861CDEC6C664}" type="presParOf" srcId="{2C375AB0-B6A3-47F2-9517-3FD1739AFB81}" destId="{EBB786E6-5322-4C43-A506-1DE173D39281}" srcOrd="6"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FD227E0-8DD8-48D3-8D6D-3277DB02C0FA}" type="doc">
      <dgm:prSet loTypeId="urn:microsoft.com/office/officeart/2005/8/layout/process5" loCatId="process" qsTypeId="urn:microsoft.com/office/officeart/2005/8/quickstyle/simple1" qsCatId="simple" csTypeId="urn:microsoft.com/office/officeart/2005/8/colors/accent6_2" csCatId="accent6" phldr="1"/>
      <dgm:spPr/>
      <dgm:t>
        <a:bodyPr/>
        <a:lstStyle/>
        <a:p>
          <a:endParaRPr lang="en-US"/>
        </a:p>
      </dgm:t>
    </dgm:pt>
    <dgm:pt modelId="{EF677DFA-19FB-49AC-8F24-44B59197B95A}">
      <dgm:prSet phldrT="[Text]" phldr="0"/>
      <dgm:spPr/>
      <dgm:t>
        <a:bodyPr/>
        <a:lstStyle/>
        <a:p>
          <a:pPr rtl="0"/>
          <a:r>
            <a:rPr lang="en-US" dirty="0">
              <a:latin typeface="Calibri Light" panose="020F0302020204030204"/>
            </a:rPr>
            <a:t> Made GET request to Wikipedia URL using </a:t>
          </a:r>
          <a:r>
            <a:rPr lang="en-US" dirty="0" err="1"/>
            <a:t>requests.get</a:t>
          </a:r>
          <a:r>
            <a:rPr lang="en-US" dirty="0"/>
            <a:t>(</a:t>
          </a:r>
          <a:r>
            <a:rPr lang="en-US" dirty="0" err="1"/>
            <a:t>static_url</a:t>
          </a:r>
          <a:r>
            <a:rPr lang="en-US" dirty="0"/>
            <a:t>)</a:t>
          </a:r>
        </a:p>
      </dgm:t>
    </dgm:pt>
    <dgm:pt modelId="{DB372B15-AC48-4F87-911D-9CE061EC9ACC}" type="parTrans" cxnId="{A6061BA9-982C-4173-AEB8-D6510BCDF26F}">
      <dgm:prSet/>
      <dgm:spPr/>
      <dgm:t>
        <a:bodyPr/>
        <a:lstStyle/>
        <a:p>
          <a:endParaRPr lang="en-US"/>
        </a:p>
      </dgm:t>
    </dgm:pt>
    <dgm:pt modelId="{ABCF55F5-D23F-4B9A-B372-AB5715B27204}" type="sibTrans" cxnId="{A6061BA9-982C-4173-AEB8-D6510BCDF26F}">
      <dgm:prSet/>
      <dgm:spPr/>
      <dgm:t>
        <a:bodyPr/>
        <a:lstStyle/>
        <a:p>
          <a:endParaRPr lang="en-US"/>
        </a:p>
      </dgm:t>
    </dgm:pt>
    <dgm:pt modelId="{395284C1-1731-420D-B289-72D979770018}">
      <dgm:prSet phldrT="[Text]" phldr="0"/>
      <dgm:spPr/>
      <dgm:t>
        <a:bodyPr/>
        <a:lstStyle/>
        <a:p>
          <a:pPr rtl="0"/>
          <a:r>
            <a:rPr lang="en-US" dirty="0">
              <a:latin typeface="Calibri Light" panose="020F0302020204030204"/>
            </a:rPr>
            <a:t>Created </a:t>
          </a:r>
          <a:r>
            <a:rPr lang="en-US" dirty="0" err="1">
              <a:latin typeface="Calibri Light" panose="020F0302020204030204"/>
            </a:rPr>
            <a:t>BeautifulSoup</a:t>
          </a:r>
          <a:r>
            <a:rPr lang="en-US" dirty="0">
              <a:latin typeface="Calibri Light" panose="020F0302020204030204"/>
            </a:rPr>
            <a:t> object:  </a:t>
          </a:r>
          <a:r>
            <a:rPr lang="en-US" dirty="0" err="1"/>
            <a:t>BeautifulSoup</a:t>
          </a:r>
          <a:r>
            <a:rPr lang="en-US" dirty="0"/>
            <a:t>(</a:t>
          </a:r>
          <a:r>
            <a:rPr lang="en-US" dirty="0" err="1"/>
            <a:t>response.text</a:t>
          </a:r>
          <a:r>
            <a:rPr lang="en-US" dirty="0"/>
            <a:t>)</a:t>
          </a:r>
        </a:p>
      </dgm:t>
    </dgm:pt>
    <dgm:pt modelId="{6DB0819D-C295-4AB9-83DE-5B8991738494}" type="parTrans" cxnId="{B3E6F6E3-79CC-426E-AD61-A616F454117B}">
      <dgm:prSet/>
      <dgm:spPr/>
      <dgm:t>
        <a:bodyPr/>
        <a:lstStyle/>
        <a:p>
          <a:endParaRPr lang="en-US"/>
        </a:p>
      </dgm:t>
    </dgm:pt>
    <dgm:pt modelId="{05836835-2C76-4004-8708-2E6D2A671EB0}" type="sibTrans" cxnId="{B3E6F6E3-79CC-426E-AD61-A616F454117B}">
      <dgm:prSet/>
      <dgm:spPr/>
      <dgm:t>
        <a:bodyPr/>
        <a:lstStyle/>
        <a:p>
          <a:endParaRPr lang="en-US"/>
        </a:p>
      </dgm:t>
    </dgm:pt>
    <dgm:pt modelId="{70035A8E-D973-4434-9ACB-94B109949DA8}">
      <dgm:prSet phldrT="[Text]" phldr="0"/>
      <dgm:spPr/>
      <dgm:t>
        <a:bodyPr/>
        <a:lstStyle/>
        <a:p>
          <a:pPr rtl="0"/>
          <a:r>
            <a:rPr lang="en-US" dirty="0">
              <a:latin typeface="Calibri Light" panose="020F0302020204030204"/>
            </a:rPr>
            <a:t>Found all HTML tables in the response using </a:t>
          </a:r>
          <a:r>
            <a:rPr lang="en-US" dirty="0" err="1"/>
            <a:t>html_tables</a:t>
          </a:r>
          <a:r>
            <a:rPr lang="en-US" dirty="0"/>
            <a:t> = </a:t>
          </a:r>
          <a:r>
            <a:rPr lang="en-US" dirty="0" err="1"/>
            <a:t>soup.find_all</a:t>
          </a:r>
          <a:r>
            <a:rPr lang="en-US" dirty="0"/>
            <a:t>('table')</a:t>
          </a:r>
        </a:p>
      </dgm:t>
    </dgm:pt>
    <dgm:pt modelId="{6BCB5AE8-4C1F-4E37-AD59-6EFC5AF25EB4}" type="parTrans" cxnId="{3095FC0D-EECD-4D3F-88E9-E1F2BD53267F}">
      <dgm:prSet/>
      <dgm:spPr/>
      <dgm:t>
        <a:bodyPr/>
        <a:lstStyle/>
        <a:p>
          <a:endParaRPr lang="en-US"/>
        </a:p>
      </dgm:t>
    </dgm:pt>
    <dgm:pt modelId="{5AD4EF7C-535E-4111-8CEB-910821897E94}" type="sibTrans" cxnId="{3095FC0D-EECD-4D3F-88E9-E1F2BD53267F}">
      <dgm:prSet/>
      <dgm:spPr/>
      <dgm:t>
        <a:bodyPr/>
        <a:lstStyle/>
        <a:p>
          <a:endParaRPr lang="en-US"/>
        </a:p>
      </dgm:t>
    </dgm:pt>
    <dgm:pt modelId="{8375D916-F4EB-415D-A9F0-7DD7EC48993B}">
      <dgm:prSet phldrT="[Text]" phldr="0"/>
      <dgm:spPr/>
      <dgm:t>
        <a:bodyPr/>
        <a:lstStyle/>
        <a:p>
          <a:pPr rtl="0"/>
          <a:r>
            <a:rPr lang="en-US" dirty="0">
              <a:latin typeface="Calibri Light" panose="020F0302020204030204"/>
            </a:rPr>
            <a:t>After identifying the correct table, the table column names and row data were saved</a:t>
          </a:r>
          <a:endParaRPr lang="en-US" dirty="0"/>
        </a:p>
      </dgm:t>
    </dgm:pt>
    <dgm:pt modelId="{E1EEBFBB-3193-4F6E-B9F9-AA6D5DBEB53D}" type="parTrans" cxnId="{4D2660F6-36F7-4508-A8A0-E680B6B1E86E}">
      <dgm:prSet/>
      <dgm:spPr/>
      <dgm:t>
        <a:bodyPr/>
        <a:lstStyle/>
        <a:p>
          <a:endParaRPr lang="en-US"/>
        </a:p>
      </dgm:t>
    </dgm:pt>
    <dgm:pt modelId="{72CBF3BA-0FDE-4DA5-B199-6F885DBCA4EB}" type="sibTrans" cxnId="{4D2660F6-36F7-4508-A8A0-E680B6B1E86E}">
      <dgm:prSet/>
      <dgm:spPr/>
      <dgm:t>
        <a:bodyPr/>
        <a:lstStyle/>
        <a:p>
          <a:endParaRPr lang="en-US"/>
        </a:p>
      </dgm:t>
    </dgm:pt>
    <dgm:pt modelId="{FE0AD2DE-29E4-411D-BC24-939FC13A5C4D}">
      <dgm:prSet phldrT="[Text]" phldr="0"/>
      <dgm:spPr/>
      <dgm:t>
        <a:bodyPr/>
        <a:lstStyle/>
        <a:p>
          <a:pPr rtl="0"/>
          <a:r>
            <a:rPr lang="en-US" dirty="0">
              <a:latin typeface="Calibri Light" panose="020F0302020204030204"/>
            </a:rPr>
            <a:t>These were used to create a Pandas data frame containing all scraped data</a:t>
          </a:r>
          <a:endParaRPr lang="en-US" dirty="0"/>
        </a:p>
      </dgm:t>
    </dgm:pt>
    <dgm:pt modelId="{35357AF7-194D-4353-9E04-57B909451515}" type="parTrans" cxnId="{DF203471-BE84-4888-B1EE-81D69FE266BE}">
      <dgm:prSet/>
      <dgm:spPr/>
      <dgm:t>
        <a:bodyPr/>
        <a:lstStyle/>
        <a:p>
          <a:endParaRPr lang="en-US"/>
        </a:p>
      </dgm:t>
    </dgm:pt>
    <dgm:pt modelId="{77B35153-F786-480D-901F-8A53B8D9B27C}" type="sibTrans" cxnId="{DF203471-BE84-4888-B1EE-81D69FE266BE}">
      <dgm:prSet/>
      <dgm:spPr/>
      <dgm:t>
        <a:bodyPr/>
        <a:lstStyle/>
        <a:p>
          <a:endParaRPr lang="en-US"/>
        </a:p>
      </dgm:t>
    </dgm:pt>
    <dgm:pt modelId="{EFA8D36D-5FA3-482D-A383-139A4DC9A0FA}" type="pres">
      <dgm:prSet presAssocID="{AFD227E0-8DD8-48D3-8D6D-3277DB02C0FA}" presName="diagram" presStyleCnt="0">
        <dgm:presLayoutVars>
          <dgm:dir/>
          <dgm:resizeHandles val="exact"/>
        </dgm:presLayoutVars>
      </dgm:prSet>
      <dgm:spPr/>
    </dgm:pt>
    <dgm:pt modelId="{4AF94731-74DC-4EDB-AA84-BF5E3A4DA3C9}" type="pres">
      <dgm:prSet presAssocID="{EF677DFA-19FB-49AC-8F24-44B59197B95A}" presName="node" presStyleLbl="node1" presStyleIdx="0" presStyleCnt="5">
        <dgm:presLayoutVars>
          <dgm:bulletEnabled val="1"/>
        </dgm:presLayoutVars>
      </dgm:prSet>
      <dgm:spPr/>
    </dgm:pt>
    <dgm:pt modelId="{0DAE80EE-141D-47E8-809F-9A3E34D30FFB}" type="pres">
      <dgm:prSet presAssocID="{ABCF55F5-D23F-4B9A-B372-AB5715B27204}" presName="sibTrans" presStyleLbl="sibTrans2D1" presStyleIdx="0" presStyleCnt="4"/>
      <dgm:spPr/>
    </dgm:pt>
    <dgm:pt modelId="{E4700201-1002-44FD-B20F-8BFEBEDD888F}" type="pres">
      <dgm:prSet presAssocID="{ABCF55F5-D23F-4B9A-B372-AB5715B27204}" presName="connectorText" presStyleLbl="sibTrans2D1" presStyleIdx="0" presStyleCnt="4"/>
      <dgm:spPr/>
    </dgm:pt>
    <dgm:pt modelId="{CE44DEC9-D48D-481F-93AD-08B185F0B4D9}" type="pres">
      <dgm:prSet presAssocID="{395284C1-1731-420D-B289-72D979770018}" presName="node" presStyleLbl="node1" presStyleIdx="1" presStyleCnt="5">
        <dgm:presLayoutVars>
          <dgm:bulletEnabled val="1"/>
        </dgm:presLayoutVars>
      </dgm:prSet>
      <dgm:spPr/>
    </dgm:pt>
    <dgm:pt modelId="{F9C580FA-6FF5-4EFD-BA56-9AF917A3E9A9}" type="pres">
      <dgm:prSet presAssocID="{05836835-2C76-4004-8708-2E6D2A671EB0}" presName="sibTrans" presStyleLbl="sibTrans2D1" presStyleIdx="1" presStyleCnt="4"/>
      <dgm:spPr/>
    </dgm:pt>
    <dgm:pt modelId="{42A8D5D3-7E8E-4B66-8D3B-E079D2CD88AD}" type="pres">
      <dgm:prSet presAssocID="{05836835-2C76-4004-8708-2E6D2A671EB0}" presName="connectorText" presStyleLbl="sibTrans2D1" presStyleIdx="1" presStyleCnt="4"/>
      <dgm:spPr/>
    </dgm:pt>
    <dgm:pt modelId="{A69BEECF-0424-4FF2-9ED0-E1CAA30A312B}" type="pres">
      <dgm:prSet presAssocID="{70035A8E-D973-4434-9ACB-94B109949DA8}" presName="node" presStyleLbl="node1" presStyleIdx="2" presStyleCnt="5">
        <dgm:presLayoutVars>
          <dgm:bulletEnabled val="1"/>
        </dgm:presLayoutVars>
      </dgm:prSet>
      <dgm:spPr/>
    </dgm:pt>
    <dgm:pt modelId="{1506BA5E-5999-42AD-A5BA-4AF76D044E74}" type="pres">
      <dgm:prSet presAssocID="{5AD4EF7C-535E-4111-8CEB-910821897E94}" presName="sibTrans" presStyleLbl="sibTrans2D1" presStyleIdx="2" presStyleCnt="4"/>
      <dgm:spPr/>
    </dgm:pt>
    <dgm:pt modelId="{5AAB7691-1568-45DF-B635-68F5D490DA2F}" type="pres">
      <dgm:prSet presAssocID="{5AD4EF7C-535E-4111-8CEB-910821897E94}" presName="connectorText" presStyleLbl="sibTrans2D1" presStyleIdx="2" presStyleCnt="4"/>
      <dgm:spPr/>
    </dgm:pt>
    <dgm:pt modelId="{AC57506C-7A0C-4D73-9CD2-B3ADE5CA0653}" type="pres">
      <dgm:prSet presAssocID="{8375D916-F4EB-415D-A9F0-7DD7EC48993B}" presName="node" presStyleLbl="node1" presStyleIdx="3" presStyleCnt="5">
        <dgm:presLayoutVars>
          <dgm:bulletEnabled val="1"/>
        </dgm:presLayoutVars>
      </dgm:prSet>
      <dgm:spPr/>
    </dgm:pt>
    <dgm:pt modelId="{E560A09A-3B86-4A13-9F25-B875A103ADDD}" type="pres">
      <dgm:prSet presAssocID="{72CBF3BA-0FDE-4DA5-B199-6F885DBCA4EB}" presName="sibTrans" presStyleLbl="sibTrans2D1" presStyleIdx="3" presStyleCnt="4"/>
      <dgm:spPr/>
    </dgm:pt>
    <dgm:pt modelId="{BF5F60A8-0336-4265-96CC-F62BD447DCA0}" type="pres">
      <dgm:prSet presAssocID="{72CBF3BA-0FDE-4DA5-B199-6F885DBCA4EB}" presName="connectorText" presStyleLbl="sibTrans2D1" presStyleIdx="3" presStyleCnt="4"/>
      <dgm:spPr/>
    </dgm:pt>
    <dgm:pt modelId="{781682C8-C46F-4DA0-A850-DFC9BCCD1715}" type="pres">
      <dgm:prSet presAssocID="{FE0AD2DE-29E4-411D-BC24-939FC13A5C4D}" presName="node" presStyleLbl="node1" presStyleIdx="4" presStyleCnt="5">
        <dgm:presLayoutVars>
          <dgm:bulletEnabled val="1"/>
        </dgm:presLayoutVars>
      </dgm:prSet>
      <dgm:spPr/>
    </dgm:pt>
  </dgm:ptLst>
  <dgm:cxnLst>
    <dgm:cxn modelId="{A9C0B408-AB66-4039-9CB5-671CE9A84B78}" type="presOf" srcId="{EF677DFA-19FB-49AC-8F24-44B59197B95A}" destId="{4AF94731-74DC-4EDB-AA84-BF5E3A4DA3C9}" srcOrd="0" destOrd="0" presId="urn:microsoft.com/office/officeart/2005/8/layout/process5"/>
    <dgm:cxn modelId="{3095FC0D-EECD-4D3F-88E9-E1F2BD53267F}" srcId="{AFD227E0-8DD8-48D3-8D6D-3277DB02C0FA}" destId="{70035A8E-D973-4434-9ACB-94B109949DA8}" srcOrd="2" destOrd="0" parTransId="{6BCB5AE8-4C1F-4E37-AD59-6EFC5AF25EB4}" sibTransId="{5AD4EF7C-535E-4111-8CEB-910821897E94}"/>
    <dgm:cxn modelId="{8C01DA0F-7B12-4DF9-BCE3-F49032248B7A}" type="presOf" srcId="{395284C1-1731-420D-B289-72D979770018}" destId="{CE44DEC9-D48D-481F-93AD-08B185F0B4D9}" srcOrd="0" destOrd="0" presId="urn:microsoft.com/office/officeart/2005/8/layout/process5"/>
    <dgm:cxn modelId="{C5E06011-63A5-47A0-AF6E-C89E773FA58E}" type="presOf" srcId="{70035A8E-D973-4434-9ACB-94B109949DA8}" destId="{A69BEECF-0424-4FF2-9ED0-E1CAA30A312B}" srcOrd="0" destOrd="0" presId="urn:microsoft.com/office/officeart/2005/8/layout/process5"/>
    <dgm:cxn modelId="{6C21DF1A-11D9-4438-B184-772E3BDD8B7B}" type="presOf" srcId="{5AD4EF7C-535E-4111-8CEB-910821897E94}" destId="{5AAB7691-1568-45DF-B635-68F5D490DA2F}" srcOrd="1" destOrd="0" presId="urn:microsoft.com/office/officeart/2005/8/layout/process5"/>
    <dgm:cxn modelId="{80057321-7D67-4EBC-9907-DFA79F7A2A04}" type="presOf" srcId="{72CBF3BA-0FDE-4DA5-B199-6F885DBCA4EB}" destId="{BF5F60A8-0336-4265-96CC-F62BD447DCA0}" srcOrd="1" destOrd="0" presId="urn:microsoft.com/office/officeart/2005/8/layout/process5"/>
    <dgm:cxn modelId="{4F10D535-0B21-4603-8C83-1E4728FE0DC3}" type="presOf" srcId="{ABCF55F5-D23F-4B9A-B372-AB5715B27204}" destId="{0DAE80EE-141D-47E8-809F-9A3E34D30FFB}" srcOrd="0" destOrd="0" presId="urn:microsoft.com/office/officeart/2005/8/layout/process5"/>
    <dgm:cxn modelId="{40C77669-6CA5-4E41-8948-6723A7BD968F}" type="presOf" srcId="{FE0AD2DE-29E4-411D-BC24-939FC13A5C4D}" destId="{781682C8-C46F-4DA0-A850-DFC9BCCD1715}" srcOrd="0" destOrd="0" presId="urn:microsoft.com/office/officeart/2005/8/layout/process5"/>
    <dgm:cxn modelId="{C470C649-FE4E-4CBF-94EE-35580632EE04}" type="presOf" srcId="{AFD227E0-8DD8-48D3-8D6D-3277DB02C0FA}" destId="{EFA8D36D-5FA3-482D-A383-139A4DC9A0FA}" srcOrd="0" destOrd="0" presId="urn:microsoft.com/office/officeart/2005/8/layout/process5"/>
    <dgm:cxn modelId="{AB7C9D50-D83D-4F8B-815B-821341A31226}" type="presOf" srcId="{05836835-2C76-4004-8708-2E6D2A671EB0}" destId="{42A8D5D3-7E8E-4B66-8D3B-E079D2CD88AD}" srcOrd="1" destOrd="0" presId="urn:microsoft.com/office/officeart/2005/8/layout/process5"/>
    <dgm:cxn modelId="{DF203471-BE84-4888-B1EE-81D69FE266BE}" srcId="{AFD227E0-8DD8-48D3-8D6D-3277DB02C0FA}" destId="{FE0AD2DE-29E4-411D-BC24-939FC13A5C4D}" srcOrd="4" destOrd="0" parTransId="{35357AF7-194D-4353-9E04-57B909451515}" sibTransId="{77B35153-F786-480D-901F-8A53B8D9B27C}"/>
    <dgm:cxn modelId="{A9004A5A-41B6-425C-87C9-5C6569095272}" type="presOf" srcId="{8375D916-F4EB-415D-A9F0-7DD7EC48993B}" destId="{AC57506C-7A0C-4D73-9CD2-B3ADE5CA0653}" srcOrd="0" destOrd="0" presId="urn:microsoft.com/office/officeart/2005/8/layout/process5"/>
    <dgm:cxn modelId="{B085387E-6A11-4AFC-A359-BD29B27E99B1}" type="presOf" srcId="{72CBF3BA-0FDE-4DA5-B199-6F885DBCA4EB}" destId="{E560A09A-3B86-4A13-9F25-B875A103ADDD}" srcOrd="0" destOrd="0" presId="urn:microsoft.com/office/officeart/2005/8/layout/process5"/>
    <dgm:cxn modelId="{E86F359C-9DE7-453F-A8D6-F07D0057F471}" type="presOf" srcId="{5AD4EF7C-535E-4111-8CEB-910821897E94}" destId="{1506BA5E-5999-42AD-A5BA-4AF76D044E74}" srcOrd="0" destOrd="0" presId="urn:microsoft.com/office/officeart/2005/8/layout/process5"/>
    <dgm:cxn modelId="{A6061BA9-982C-4173-AEB8-D6510BCDF26F}" srcId="{AFD227E0-8DD8-48D3-8D6D-3277DB02C0FA}" destId="{EF677DFA-19FB-49AC-8F24-44B59197B95A}" srcOrd="0" destOrd="0" parTransId="{DB372B15-AC48-4F87-911D-9CE061EC9ACC}" sibTransId="{ABCF55F5-D23F-4B9A-B372-AB5715B27204}"/>
    <dgm:cxn modelId="{2F8271BC-5FBF-4FBB-95EF-C82629E95CBF}" type="presOf" srcId="{05836835-2C76-4004-8708-2E6D2A671EB0}" destId="{F9C580FA-6FF5-4EFD-BA56-9AF917A3E9A9}" srcOrd="0" destOrd="0" presId="urn:microsoft.com/office/officeart/2005/8/layout/process5"/>
    <dgm:cxn modelId="{209F0CC8-55EC-4C0B-BC9B-A9DE1520D0DB}" type="presOf" srcId="{ABCF55F5-D23F-4B9A-B372-AB5715B27204}" destId="{E4700201-1002-44FD-B20F-8BFEBEDD888F}" srcOrd="1" destOrd="0" presId="urn:microsoft.com/office/officeart/2005/8/layout/process5"/>
    <dgm:cxn modelId="{B3E6F6E3-79CC-426E-AD61-A616F454117B}" srcId="{AFD227E0-8DD8-48D3-8D6D-3277DB02C0FA}" destId="{395284C1-1731-420D-B289-72D979770018}" srcOrd="1" destOrd="0" parTransId="{6DB0819D-C295-4AB9-83DE-5B8991738494}" sibTransId="{05836835-2C76-4004-8708-2E6D2A671EB0}"/>
    <dgm:cxn modelId="{4D2660F6-36F7-4508-A8A0-E680B6B1E86E}" srcId="{AFD227E0-8DD8-48D3-8D6D-3277DB02C0FA}" destId="{8375D916-F4EB-415D-A9F0-7DD7EC48993B}" srcOrd="3" destOrd="0" parTransId="{E1EEBFBB-3193-4F6E-B9F9-AA6D5DBEB53D}" sibTransId="{72CBF3BA-0FDE-4DA5-B199-6F885DBCA4EB}"/>
    <dgm:cxn modelId="{954D3EB4-FAA7-4A04-AE9F-4DC91933C3B3}" type="presParOf" srcId="{EFA8D36D-5FA3-482D-A383-139A4DC9A0FA}" destId="{4AF94731-74DC-4EDB-AA84-BF5E3A4DA3C9}" srcOrd="0" destOrd="0" presId="urn:microsoft.com/office/officeart/2005/8/layout/process5"/>
    <dgm:cxn modelId="{519EA772-902E-4FB7-881E-B8512F3478D0}" type="presParOf" srcId="{EFA8D36D-5FA3-482D-A383-139A4DC9A0FA}" destId="{0DAE80EE-141D-47E8-809F-9A3E34D30FFB}" srcOrd="1" destOrd="0" presId="urn:microsoft.com/office/officeart/2005/8/layout/process5"/>
    <dgm:cxn modelId="{1BA7B316-2695-4376-8599-D65D8C3611F4}" type="presParOf" srcId="{0DAE80EE-141D-47E8-809F-9A3E34D30FFB}" destId="{E4700201-1002-44FD-B20F-8BFEBEDD888F}" srcOrd="0" destOrd="0" presId="urn:microsoft.com/office/officeart/2005/8/layout/process5"/>
    <dgm:cxn modelId="{6D7BEE14-EACE-4B6E-91D4-8DA2D40433DB}" type="presParOf" srcId="{EFA8D36D-5FA3-482D-A383-139A4DC9A0FA}" destId="{CE44DEC9-D48D-481F-93AD-08B185F0B4D9}" srcOrd="2" destOrd="0" presId="urn:microsoft.com/office/officeart/2005/8/layout/process5"/>
    <dgm:cxn modelId="{BCE8ADDA-45D3-4C44-89BF-75E237F97753}" type="presParOf" srcId="{EFA8D36D-5FA3-482D-A383-139A4DC9A0FA}" destId="{F9C580FA-6FF5-4EFD-BA56-9AF917A3E9A9}" srcOrd="3" destOrd="0" presId="urn:microsoft.com/office/officeart/2005/8/layout/process5"/>
    <dgm:cxn modelId="{9BFDE252-CC44-4C6C-9A8A-00C886487DC2}" type="presParOf" srcId="{F9C580FA-6FF5-4EFD-BA56-9AF917A3E9A9}" destId="{42A8D5D3-7E8E-4B66-8D3B-E079D2CD88AD}" srcOrd="0" destOrd="0" presId="urn:microsoft.com/office/officeart/2005/8/layout/process5"/>
    <dgm:cxn modelId="{B9C9DFC8-5544-442A-A09A-407D65670C7E}" type="presParOf" srcId="{EFA8D36D-5FA3-482D-A383-139A4DC9A0FA}" destId="{A69BEECF-0424-4FF2-9ED0-E1CAA30A312B}" srcOrd="4" destOrd="0" presId="urn:microsoft.com/office/officeart/2005/8/layout/process5"/>
    <dgm:cxn modelId="{01C64521-BAC6-4EAB-AB36-FA862997F572}" type="presParOf" srcId="{EFA8D36D-5FA3-482D-A383-139A4DC9A0FA}" destId="{1506BA5E-5999-42AD-A5BA-4AF76D044E74}" srcOrd="5" destOrd="0" presId="urn:microsoft.com/office/officeart/2005/8/layout/process5"/>
    <dgm:cxn modelId="{368473F2-0037-4E4A-AF92-3F334F37CA17}" type="presParOf" srcId="{1506BA5E-5999-42AD-A5BA-4AF76D044E74}" destId="{5AAB7691-1568-45DF-B635-68F5D490DA2F}" srcOrd="0" destOrd="0" presId="urn:microsoft.com/office/officeart/2005/8/layout/process5"/>
    <dgm:cxn modelId="{4E1A407E-2B0A-4A8E-83E2-199EB9953680}" type="presParOf" srcId="{EFA8D36D-5FA3-482D-A383-139A4DC9A0FA}" destId="{AC57506C-7A0C-4D73-9CD2-B3ADE5CA0653}" srcOrd="6" destOrd="0" presId="urn:microsoft.com/office/officeart/2005/8/layout/process5"/>
    <dgm:cxn modelId="{FBBF6EC7-F910-40B8-B275-742138DFA7D4}" type="presParOf" srcId="{EFA8D36D-5FA3-482D-A383-139A4DC9A0FA}" destId="{E560A09A-3B86-4A13-9F25-B875A103ADDD}" srcOrd="7" destOrd="0" presId="urn:microsoft.com/office/officeart/2005/8/layout/process5"/>
    <dgm:cxn modelId="{316B39B2-FD19-4067-A9CA-E7F5C3BD9A32}" type="presParOf" srcId="{E560A09A-3B86-4A13-9F25-B875A103ADDD}" destId="{BF5F60A8-0336-4265-96CC-F62BD447DCA0}" srcOrd="0" destOrd="0" presId="urn:microsoft.com/office/officeart/2005/8/layout/process5"/>
    <dgm:cxn modelId="{7BB3CF32-506B-4CC9-BDB3-89A8F57DD81F}" type="presParOf" srcId="{EFA8D36D-5FA3-482D-A383-139A4DC9A0FA}" destId="{781682C8-C46F-4DA0-A850-DFC9BCCD1715}" srcOrd="8"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B7D3B8-A9E2-48AA-B725-0D862A6E8859}">
      <dsp:nvSpPr>
        <dsp:cNvPr id="0" name=""/>
        <dsp:cNvSpPr/>
      </dsp:nvSpPr>
      <dsp:spPr>
        <a:xfrm>
          <a:off x="1297" y="133136"/>
          <a:ext cx="2766560" cy="165993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Calibri Light" panose="020F0302020204030204"/>
            </a:rPr>
            <a:t>Define SpaceX API URL endpoint</a:t>
          </a:r>
          <a:endParaRPr lang="en-US" sz="1400" kern="1200" dirty="0"/>
        </a:p>
      </dsp:txBody>
      <dsp:txXfrm>
        <a:off x="49915" y="181754"/>
        <a:ext cx="2669324" cy="1562700"/>
      </dsp:txXfrm>
    </dsp:sp>
    <dsp:sp modelId="{4A57B733-74F4-4ABD-875C-D48F4CD3736F}">
      <dsp:nvSpPr>
        <dsp:cNvPr id="0" name=""/>
        <dsp:cNvSpPr/>
      </dsp:nvSpPr>
      <dsp:spPr>
        <a:xfrm>
          <a:off x="3011314" y="620050"/>
          <a:ext cx="586510" cy="686106"/>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011314" y="757271"/>
        <a:ext cx="410557" cy="411664"/>
      </dsp:txXfrm>
    </dsp:sp>
    <dsp:sp modelId="{943F2EF3-A0C7-4348-AC0A-2CAA2D67F70A}">
      <dsp:nvSpPr>
        <dsp:cNvPr id="0" name=""/>
        <dsp:cNvSpPr/>
      </dsp:nvSpPr>
      <dsp:spPr>
        <a:xfrm>
          <a:off x="3874481" y="133136"/>
          <a:ext cx="2766560" cy="165993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Calibri Light" panose="020F0302020204030204"/>
            </a:rPr>
            <a:t>Make GET request using </a:t>
          </a:r>
          <a:r>
            <a:rPr lang="en-US" sz="1400" kern="1200" dirty="0"/>
            <a:t>requests.get(spacex_url)</a:t>
          </a:r>
          <a:endParaRPr lang="en-US" sz="1400" kern="1200" dirty="0">
            <a:latin typeface="Calibri Light" panose="020F0302020204030204"/>
          </a:endParaRPr>
        </a:p>
      </dsp:txBody>
      <dsp:txXfrm>
        <a:off x="3923099" y="181754"/>
        <a:ext cx="2669324" cy="1562700"/>
      </dsp:txXfrm>
    </dsp:sp>
    <dsp:sp modelId="{BAD0A712-07DE-47FC-9BD9-8B026BAAF2A1}">
      <dsp:nvSpPr>
        <dsp:cNvPr id="0" name=""/>
        <dsp:cNvSpPr/>
      </dsp:nvSpPr>
      <dsp:spPr>
        <a:xfrm rot="5400000">
          <a:off x="4964506" y="1986731"/>
          <a:ext cx="586510" cy="686106"/>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5400000">
        <a:off x="5051930" y="2036529"/>
        <a:ext cx="411664" cy="410557"/>
      </dsp:txXfrm>
    </dsp:sp>
    <dsp:sp modelId="{56013291-6261-4F03-BB01-8BB748C70AA0}">
      <dsp:nvSpPr>
        <dsp:cNvPr id="0" name=""/>
        <dsp:cNvSpPr/>
      </dsp:nvSpPr>
      <dsp:spPr>
        <a:xfrm>
          <a:off x="3874481" y="2899696"/>
          <a:ext cx="2766560" cy="165993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Calibri Light" panose="020F0302020204030204"/>
            </a:rPr>
            <a:t>Decode response into JSON using response.json()</a:t>
          </a:r>
          <a:endParaRPr lang="en-US" sz="1400" kern="1200" dirty="0"/>
        </a:p>
      </dsp:txBody>
      <dsp:txXfrm>
        <a:off x="3923099" y="2948314"/>
        <a:ext cx="2669324" cy="1562700"/>
      </dsp:txXfrm>
    </dsp:sp>
    <dsp:sp modelId="{50A4B5BA-3D1C-44A3-AF6D-D7634D634D60}">
      <dsp:nvSpPr>
        <dsp:cNvPr id="0" name=""/>
        <dsp:cNvSpPr/>
      </dsp:nvSpPr>
      <dsp:spPr>
        <a:xfrm rot="10800000">
          <a:off x="3044513" y="3386611"/>
          <a:ext cx="586510" cy="686106"/>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10800000">
        <a:off x="3220466" y="3523832"/>
        <a:ext cx="410557" cy="411664"/>
      </dsp:txXfrm>
    </dsp:sp>
    <dsp:sp modelId="{EBB786E6-5322-4C43-A506-1DE173D39281}">
      <dsp:nvSpPr>
        <dsp:cNvPr id="0" name=""/>
        <dsp:cNvSpPr/>
      </dsp:nvSpPr>
      <dsp:spPr>
        <a:xfrm>
          <a:off x="1297" y="2899696"/>
          <a:ext cx="2766560" cy="165993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Calibri Light" panose="020F0302020204030204"/>
            </a:rPr>
            <a:t>Convert JSON result into a Pandas data frame using</a:t>
          </a:r>
          <a:r>
            <a:rPr lang="en-US" sz="1400" kern="1200" dirty="0"/>
            <a:t> </a:t>
          </a:r>
          <a:r>
            <a:rPr lang="en-US" sz="1400" kern="1200" dirty="0" err="1"/>
            <a:t>pd.json_normalize</a:t>
          </a:r>
          <a:r>
            <a:rPr lang="en-US" sz="1400" kern="1200" dirty="0"/>
            <a:t>(response.json())</a:t>
          </a:r>
        </a:p>
      </dsp:txBody>
      <dsp:txXfrm>
        <a:off x="49915" y="2948314"/>
        <a:ext cx="2669324" cy="15627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F94731-74DC-4EDB-AA84-BF5E3A4DA3C9}">
      <dsp:nvSpPr>
        <dsp:cNvPr id="0" name=""/>
        <dsp:cNvSpPr/>
      </dsp:nvSpPr>
      <dsp:spPr>
        <a:xfrm>
          <a:off x="1207698" y="2664"/>
          <a:ext cx="2014010" cy="120840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latin typeface="Calibri Light" panose="020F0302020204030204"/>
            </a:rPr>
            <a:t> Made GET request to Wikipedia URL using </a:t>
          </a:r>
          <a:r>
            <a:rPr lang="en-US" sz="1200" kern="1200" dirty="0" err="1"/>
            <a:t>requests.get</a:t>
          </a:r>
          <a:r>
            <a:rPr lang="en-US" sz="1200" kern="1200" dirty="0"/>
            <a:t>(</a:t>
          </a:r>
          <a:r>
            <a:rPr lang="en-US" sz="1200" kern="1200" dirty="0" err="1"/>
            <a:t>static_url</a:t>
          </a:r>
          <a:r>
            <a:rPr lang="en-US" sz="1200" kern="1200" dirty="0"/>
            <a:t>)</a:t>
          </a:r>
        </a:p>
      </dsp:txBody>
      <dsp:txXfrm>
        <a:off x="1243091" y="38057"/>
        <a:ext cx="1943224" cy="1137620"/>
      </dsp:txXfrm>
    </dsp:sp>
    <dsp:sp modelId="{0DAE80EE-141D-47E8-809F-9A3E34D30FFB}">
      <dsp:nvSpPr>
        <dsp:cNvPr id="0" name=""/>
        <dsp:cNvSpPr/>
      </dsp:nvSpPr>
      <dsp:spPr>
        <a:xfrm>
          <a:off x="3398942" y="357130"/>
          <a:ext cx="426970" cy="499474"/>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3398942" y="457025"/>
        <a:ext cx="298879" cy="299684"/>
      </dsp:txXfrm>
    </dsp:sp>
    <dsp:sp modelId="{CE44DEC9-D48D-481F-93AD-08B185F0B4D9}">
      <dsp:nvSpPr>
        <dsp:cNvPr id="0" name=""/>
        <dsp:cNvSpPr/>
      </dsp:nvSpPr>
      <dsp:spPr>
        <a:xfrm>
          <a:off x="4027313" y="2664"/>
          <a:ext cx="2014010" cy="120840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latin typeface="Calibri Light" panose="020F0302020204030204"/>
            </a:rPr>
            <a:t>Created </a:t>
          </a:r>
          <a:r>
            <a:rPr lang="en-US" sz="1200" kern="1200" dirty="0" err="1">
              <a:latin typeface="Calibri Light" panose="020F0302020204030204"/>
            </a:rPr>
            <a:t>BeautifulSoup</a:t>
          </a:r>
          <a:r>
            <a:rPr lang="en-US" sz="1200" kern="1200" dirty="0">
              <a:latin typeface="Calibri Light" panose="020F0302020204030204"/>
            </a:rPr>
            <a:t> object:  </a:t>
          </a:r>
          <a:r>
            <a:rPr lang="en-US" sz="1200" kern="1200" dirty="0" err="1"/>
            <a:t>BeautifulSoup</a:t>
          </a:r>
          <a:r>
            <a:rPr lang="en-US" sz="1200" kern="1200" dirty="0"/>
            <a:t>(</a:t>
          </a:r>
          <a:r>
            <a:rPr lang="en-US" sz="1200" kern="1200" dirty="0" err="1"/>
            <a:t>response.text</a:t>
          </a:r>
          <a:r>
            <a:rPr lang="en-US" sz="1200" kern="1200" dirty="0"/>
            <a:t>)</a:t>
          </a:r>
        </a:p>
      </dsp:txBody>
      <dsp:txXfrm>
        <a:off x="4062706" y="38057"/>
        <a:ext cx="1943224" cy="1137620"/>
      </dsp:txXfrm>
    </dsp:sp>
    <dsp:sp modelId="{F9C580FA-6FF5-4EFD-BA56-9AF917A3E9A9}">
      <dsp:nvSpPr>
        <dsp:cNvPr id="0" name=""/>
        <dsp:cNvSpPr/>
      </dsp:nvSpPr>
      <dsp:spPr>
        <a:xfrm rot="5400000">
          <a:off x="4820833" y="1352051"/>
          <a:ext cx="426970" cy="499474"/>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4884477" y="1388303"/>
        <a:ext cx="299684" cy="298879"/>
      </dsp:txXfrm>
    </dsp:sp>
    <dsp:sp modelId="{A69BEECF-0424-4FF2-9ED0-E1CAA30A312B}">
      <dsp:nvSpPr>
        <dsp:cNvPr id="0" name=""/>
        <dsp:cNvSpPr/>
      </dsp:nvSpPr>
      <dsp:spPr>
        <a:xfrm>
          <a:off x="4027313" y="2016675"/>
          <a:ext cx="2014010" cy="120840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latin typeface="Calibri Light" panose="020F0302020204030204"/>
            </a:rPr>
            <a:t>Found all HTML tables in the response using </a:t>
          </a:r>
          <a:r>
            <a:rPr lang="en-US" sz="1200" kern="1200" dirty="0" err="1"/>
            <a:t>html_tables</a:t>
          </a:r>
          <a:r>
            <a:rPr lang="en-US" sz="1200" kern="1200" dirty="0"/>
            <a:t> = </a:t>
          </a:r>
          <a:r>
            <a:rPr lang="en-US" sz="1200" kern="1200" dirty="0" err="1"/>
            <a:t>soup.find_all</a:t>
          </a:r>
          <a:r>
            <a:rPr lang="en-US" sz="1200" kern="1200" dirty="0"/>
            <a:t>('table')</a:t>
          </a:r>
        </a:p>
      </dsp:txBody>
      <dsp:txXfrm>
        <a:off x="4062706" y="2052068"/>
        <a:ext cx="1943224" cy="1137620"/>
      </dsp:txXfrm>
    </dsp:sp>
    <dsp:sp modelId="{1506BA5E-5999-42AD-A5BA-4AF76D044E74}">
      <dsp:nvSpPr>
        <dsp:cNvPr id="0" name=""/>
        <dsp:cNvSpPr/>
      </dsp:nvSpPr>
      <dsp:spPr>
        <a:xfrm rot="10800000">
          <a:off x="3423110" y="2371141"/>
          <a:ext cx="426970" cy="499474"/>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10800000">
        <a:off x="3551201" y="2471036"/>
        <a:ext cx="298879" cy="299684"/>
      </dsp:txXfrm>
    </dsp:sp>
    <dsp:sp modelId="{AC57506C-7A0C-4D73-9CD2-B3ADE5CA0653}">
      <dsp:nvSpPr>
        <dsp:cNvPr id="0" name=""/>
        <dsp:cNvSpPr/>
      </dsp:nvSpPr>
      <dsp:spPr>
        <a:xfrm>
          <a:off x="1207698" y="2016675"/>
          <a:ext cx="2014010" cy="120840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latin typeface="Calibri Light" panose="020F0302020204030204"/>
            </a:rPr>
            <a:t>After identifying the correct table, the table column names and row data were saved</a:t>
          </a:r>
          <a:endParaRPr lang="en-US" sz="1200" kern="1200" dirty="0"/>
        </a:p>
      </dsp:txBody>
      <dsp:txXfrm>
        <a:off x="1243091" y="2052068"/>
        <a:ext cx="1943224" cy="1137620"/>
      </dsp:txXfrm>
    </dsp:sp>
    <dsp:sp modelId="{E560A09A-3B86-4A13-9F25-B875A103ADDD}">
      <dsp:nvSpPr>
        <dsp:cNvPr id="0" name=""/>
        <dsp:cNvSpPr/>
      </dsp:nvSpPr>
      <dsp:spPr>
        <a:xfrm rot="5400000">
          <a:off x="2001218" y="3366062"/>
          <a:ext cx="426970" cy="499474"/>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2064862" y="3402314"/>
        <a:ext cx="299684" cy="298879"/>
      </dsp:txXfrm>
    </dsp:sp>
    <dsp:sp modelId="{781682C8-C46F-4DA0-A850-DFC9BCCD1715}">
      <dsp:nvSpPr>
        <dsp:cNvPr id="0" name=""/>
        <dsp:cNvSpPr/>
      </dsp:nvSpPr>
      <dsp:spPr>
        <a:xfrm>
          <a:off x="1207698" y="4030686"/>
          <a:ext cx="2014010" cy="120840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latin typeface="Calibri Light" panose="020F0302020204030204"/>
            </a:rPr>
            <a:t>These were used to create a Pandas data frame containing all scraped data</a:t>
          </a:r>
          <a:endParaRPr lang="en-US" sz="1200" kern="1200" dirty="0"/>
        </a:p>
      </dsp:txBody>
      <dsp:txXfrm>
        <a:off x="1243091" y="4066079"/>
        <a:ext cx="1943224" cy="1137620"/>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png>
</file>

<file path=ppt/media/image36.jpeg>
</file>

<file path=ppt/media/image37.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mmanSajid1/IBM-Data-Science-Capstone-SpaceX-Project/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AmmanSajid1/IBM-Data-Science-Capstone-SpaceX-Project/blob/main/EDA%20and%20Visualisation.ipynb" TargetMode="Externa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mmanSajid1/IBM-Data-Science-Capstone-SpaceX-Project/blob/main/EDA%20with%20Folium%20Maps.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mmanSajid1/IBM-Data-Science-Capstone-SpaceX-Project/blob/main/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mmanSajid1/IBM-Data-Science-Capstone-SpaceX-Project/blob/main/Machine%20Learning%20Model%20Train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AmmanSajid1/IBM-Data-Science-Capstone-SpaceX-Project/blob/main/Data%20Collection%20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AmmanSajid1/IBM-Data-Science-Capstone-SpaceX-Project/blob/main/Data%20Collection%20with%20Web%20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Amman Sajid</a:t>
            </a:r>
          </a:p>
          <a:p>
            <a:r>
              <a:rPr lang="en-US" dirty="0">
                <a:solidFill>
                  <a:schemeClr val="bg2"/>
                </a:solidFill>
                <a:latin typeface="Abadi"/>
                <a:ea typeface="SF Pro" pitchFamily="2" charset="0"/>
                <a:cs typeface="SF Pro" pitchFamily="2" charset="0"/>
              </a:rPr>
              <a:t>05/10/2024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636889" cy="4401469"/>
          </a:xfrm>
          <a:prstGeom prst="rect">
            <a:avLst/>
          </a:prstGeom>
        </p:spPr>
        <p:txBody>
          <a:bodyPr lIns="91440" tIns="45720" rIns="91440" bIns="45720" anchor="t"/>
          <a:lstStyle/>
          <a:p>
            <a:r>
              <a:rPr lang="en-US" sz="2200" dirty="0">
                <a:solidFill>
                  <a:schemeClr val="accent3">
                    <a:lumMod val="25000"/>
                  </a:schemeClr>
                </a:solidFill>
                <a:latin typeface="Abadi"/>
              </a:rPr>
              <a:t>Exploratory data analysis (EDA) was done to determine the number of launches at each site and the occurrence of each orbit type.</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a:rPr>
              <a:t>Data processing was done to create labels from the outcome column by setting all successful launches as 1 and failed launches as 0.</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a:rPr>
              <a:t>The processed data frame was saved to a csv format to use for later analysis.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a:rPr>
              <a:t>The link to the notebook is </a:t>
            </a:r>
            <a:r>
              <a:rPr lang="en-US" sz="1600" dirty="0">
                <a:solidFill>
                  <a:srgbClr val="0070C0"/>
                </a:solidFill>
                <a:ea typeface="+mn-lt"/>
                <a:cs typeface="+mn-lt"/>
                <a:hlinkClick r:id="rId3"/>
              </a:rPr>
              <a:t>https://github.com/AmmanSajid1/IBM-Data-Science-Capstone-SpaceX-Project/blob/main/Data%20Wrangling.ipynb</a:t>
            </a:r>
            <a:endParaRPr lang="en-US" sz="1600" dirty="0">
              <a:solidFill>
                <a:srgbClr val="0070C0"/>
              </a:solidFill>
              <a:latin typeface="Abadi" panose="020B0604020104020204" pitchFamily="34" charset="0"/>
            </a:endParaRP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1" descr="A diagram of the earth&#10;&#10;Description automatically generated">
            <a:extLst>
              <a:ext uri="{FF2B5EF4-FFF2-40B4-BE49-F238E27FC236}">
                <a16:creationId xmlns:a16="http://schemas.microsoft.com/office/drawing/2014/main" id="{528FEC18-D62C-B66C-8E30-23F27589B7BC}"/>
              </a:ext>
            </a:extLst>
          </p:cNvPr>
          <p:cNvPicPr>
            <a:picLocks noChangeAspect="1"/>
          </p:cNvPicPr>
          <p:nvPr/>
        </p:nvPicPr>
        <p:blipFill>
          <a:blip r:embed="rId4"/>
          <a:stretch>
            <a:fillRect/>
          </a:stretch>
        </p:blipFill>
        <p:spPr>
          <a:xfrm>
            <a:off x="6408822" y="1714250"/>
            <a:ext cx="5279857" cy="4171448"/>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98511" y="1564941"/>
            <a:ext cx="7028458" cy="1864814"/>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Scatter plots were created to assess the relationship between flight number and other variables like orbit type. A bar chart was plotted to determine the relationship between the type of orbit and the success rate. A line chart was used to capture yearly success rate of launches trend.</a:t>
            </a:r>
            <a:endParaRPr lang="en-US" sz="2000" dirty="0">
              <a:solidFill>
                <a:schemeClr val="accent3">
                  <a:lumMod val="25000"/>
                </a:schemeClr>
              </a:solidFill>
            </a:endParaRPr>
          </a:p>
          <a:p>
            <a:endParaRPr lang="en-US">
              <a:solidFill>
                <a:srgbClr val="000000"/>
              </a:solidFill>
              <a:latin typeface="Calibri" panose="020F0502020204030204"/>
              <a:ea typeface="Calibri" panose="020F0502020204030204"/>
              <a:cs typeface="Calibri" panose="020F0502020204030204"/>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 name="Picture 1" descr="A graph of success rate&#10;&#10;Description automatically generated">
            <a:extLst>
              <a:ext uri="{FF2B5EF4-FFF2-40B4-BE49-F238E27FC236}">
                <a16:creationId xmlns:a16="http://schemas.microsoft.com/office/drawing/2014/main" id="{3B40B7D8-52FD-CD1A-FB70-31B3288C4456}"/>
              </a:ext>
            </a:extLst>
          </p:cNvPr>
          <p:cNvPicPr>
            <a:picLocks noChangeAspect="1"/>
          </p:cNvPicPr>
          <p:nvPr/>
        </p:nvPicPr>
        <p:blipFill>
          <a:blip r:embed="rId3"/>
          <a:stretch>
            <a:fillRect/>
          </a:stretch>
        </p:blipFill>
        <p:spPr>
          <a:xfrm>
            <a:off x="7229474" y="1439529"/>
            <a:ext cx="4320341" cy="3547814"/>
          </a:xfrm>
          <a:prstGeom prst="rect">
            <a:avLst/>
          </a:prstGeom>
        </p:spPr>
      </p:pic>
      <p:pic>
        <p:nvPicPr>
          <p:cNvPr id="6" name="Picture 5" descr="A graph with a line going up&#10;&#10;Description automatically generated">
            <a:extLst>
              <a:ext uri="{FF2B5EF4-FFF2-40B4-BE49-F238E27FC236}">
                <a16:creationId xmlns:a16="http://schemas.microsoft.com/office/drawing/2014/main" id="{654019A6-26B9-DB9E-01D6-374A49D4A6C0}"/>
              </a:ext>
            </a:extLst>
          </p:cNvPr>
          <p:cNvPicPr>
            <a:picLocks noChangeAspect="1"/>
          </p:cNvPicPr>
          <p:nvPr/>
        </p:nvPicPr>
        <p:blipFill>
          <a:blip r:embed="rId4"/>
          <a:stretch>
            <a:fillRect/>
          </a:stretch>
        </p:blipFill>
        <p:spPr>
          <a:xfrm>
            <a:off x="196515" y="3424990"/>
            <a:ext cx="6154152" cy="3116179"/>
          </a:xfrm>
          <a:prstGeom prst="rect">
            <a:avLst/>
          </a:prstGeom>
        </p:spPr>
      </p:pic>
      <p:sp>
        <p:nvSpPr>
          <p:cNvPr id="7" name="TextBox 6">
            <a:extLst>
              <a:ext uri="{FF2B5EF4-FFF2-40B4-BE49-F238E27FC236}">
                <a16:creationId xmlns:a16="http://schemas.microsoft.com/office/drawing/2014/main" id="{9511B7A8-63B3-D4CC-2E44-9C781FAF9DB3}"/>
              </a:ext>
            </a:extLst>
          </p:cNvPr>
          <p:cNvSpPr txBox="1"/>
          <p:nvPr/>
        </p:nvSpPr>
        <p:spPr>
          <a:xfrm>
            <a:off x="6667499" y="5093367"/>
            <a:ext cx="3860131"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Link to Notebook is </a:t>
            </a:r>
            <a:r>
              <a:rPr lang="en-US" dirty="0">
                <a:solidFill>
                  <a:srgbClr val="0070C0"/>
                </a:solidFill>
                <a:ea typeface="+mn-lt"/>
                <a:cs typeface="+mn-lt"/>
                <a:hlinkClick r:id="rId5">
                  <a:extLst>
                    <a:ext uri="{A12FA001-AC4F-418D-AE19-62706E023703}">
                      <ahyp:hlinkClr xmlns:ahyp="http://schemas.microsoft.com/office/drawing/2018/hyperlinkcolor" val="tx"/>
                    </a:ext>
                  </a:extLst>
                </a:hlinkClick>
              </a:rPr>
              <a:t>https://github.com/AmmanSajid1/IBM-Data-Science-Capstone-SpaceX-Project/blob/main/EDA%20and%20Visualisation.ipynb</a:t>
            </a:r>
            <a:endParaRPr lang="en-US">
              <a:solidFill>
                <a:srgbClr val="0070C0"/>
              </a:solidFill>
              <a:hlinkClick r:id="rId5">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CA584548-8629-B39F-C023-BB2C94181D32}"/>
              </a:ext>
            </a:extLst>
          </p:cNvPr>
          <p:cNvSpPr>
            <a:spLocks noGrp="1"/>
          </p:cNvSpPr>
          <p:nvPr>
            <p:ph idx="1"/>
          </p:nvPr>
        </p:nvSpPr>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data was uploaded into a PostgreSQL database from within the Jupyter Notebook using SQL magic commands and SQLite Python library. Queries were run to gain insight from the data. The following questions were answered using SQL queries:</a:t>
            </a:r>
            <a:endParaRPr lang="en-US" dirty="0">
              <a:solidFill>
                <a:schemeClr val="accent3">
                  <a:lumMod val="25000"/>
                </a:schemeClr>
              </a:solidFill>
            </a:endParaRPr>
          </a:p>
          <a:p>
            <a:pPr lvl="1">
              <a:lnSpc>
                <a:spcPct val="100000"/>
              </a:lnSpc>
              <a:spcBef>
                <a:spcPts val="1400"/>
              </a:spcBef>
              <a:buFont typeface="Arial" panose="020B0604020202020204" pitchFamily="34" charset="0"/>
              <a:buChar char="-"/>
            </a:pPr>
            <a:r>
              <a:rPr lang="en-US" sz="1700" dirty="0">
                <a:latin typeface="Abadi"/>
              </a:rPr>
              <a:t>The names of unique launch sites in the space mission.</a:t>
            </a:r>
          </a:p>
          <a:p>
            <a:pPr lvl="1">
              <a:lnSpc>
                <a:spcPct val="100000"/>
              </a:lnSpc>
              <a:spcBef>
                <a:spcPts val="1400"/>
              </a:spcBef>
              <a:buFont typeface="Arial" panose="020B0604020202020204" pitchFamily="34" charset="0"/>
              <a:buChar char="-"/>
            </a:pPr>
            <a:r>
              <a:rPr lang="en-US" sz="1700" dirty="0">
                <a:latin typeface="Abadi"/>
              </a:rPr>
              <a:t>The total payload mass carried by boosters launched by NASA (CRS)</a:t>
            </a:r>
          </a:p>
          <a:p>
            <a:pPr lvl="1">
              <a:lnSpc>
                <a:spcPct val="100000"/>
              </a:lnSpc>
              <a:spcBef>
                <a:spcPts val="1400"/>
              </a:spcBef>
              <a:buFont typeface="Arial" panose="020B0604020202020204" pitchFamily="34" charset="0"/>
              <a:buChar char="-"/>
            </a:pPr>
            <a:r>
              <a:rPr lang="en-US" sz="1700" dirty="0">
                <a:latin typeface="Abadi"/>
              </a:rPr>
              <a:t>The average payload mass carried by booster version F9 v1.1</a:t>
            </a:r>
          </a:p>
          <a:p>
            <a:pPr lvl="1">
              <a:lnSpc>
                <a:spcPct val="100000"/>
              </a:lnSpc>
              <a:spcBef>
                <a:spcPts val="1400"/>
              </a:spcBef>
              <a:buFont typeface="Arial" panose="020B0604020202020204" pitchFamily="34" charset="0"/>
              <a:buChar char="-"/>
            </a:pPr>
            <a:r>
              <a:rPr lang="en-US" sz="1700" dirty="0">
                <a:latin typeface="Abadi"/>
              </a:rPr>
              <a:t>The total number of successful and failure mission outcomes</a:t>
            </a:r>
          </a:p>
          <a:p>
            <a:pPr lvl="1">
              <a:lnSpc>
                <a:spcPct val="100000"/>
              </a:lnSpc>
              <a:spcBef>
                <a:spcPts val="1400"/>
              </a:spcBef>
              <a:buFont typeface="Arial" panose="020B0604020202020204" pitchFamily="34" charset="0"/>
              <a:buChar char="-"/>
            </a:pPr>
            <a:r>
              <a:rPr lang="en-US" sz="1700" dirty="0">
                <a:latin typeface="Abadi"/>
              </a:rPr>
              <a:t>The failed landing outcomes in drone ship, their booster version and launch site names.</a:t>
            </a:r>
          </a:p>
          <a:p>
            <a:pPr>
              <a:lnSpc>
                <a:spcPct val="100000"/>
              </a:lnSpc>
              <a:spcBef>
                <a:spcPts val="1400"/>
              </a:spcBef>
            </a:pPr>
            <a:r>
              <a:rPr lang="en-US" sz="2200" dirty="0">
                <a:solidFill>
                  <a:schemeClr val="accent3">
                    <a:lumMod val="25000"/>
                  </a:schemeClr>
                </a:solidFill>
                <a:latin typeface="Abadi"/>
              </a:rPr>
              <a:t>The link to the Notebook is </a:t>
            </a:r>
          </a:p>
          <a:p>
            <a:endParaRPr lang="en-US" dirty="0">
              <a:ea typeface="Calibri"/>
              <a:cs typeface="Calibri"/>
            </a:endParaRPr>
          </a:p>
        </p:txBody>
      </p:sp>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6270118" cy="4351338"/>
          </a:xfrm>
          <a:prstGeom prst="rect">
            <a:avLst/>
          </a:prstGeom>
        </p:spPr>
        <p:txBody>
          <a:bodyPr lIns="91440" tIns="45720" rIns="91440" bIns="45720" anchor="t">
            <a:normAutofit fontScale="77500" lnSpcReduction="20000"/>
          </a:bodyPr>
          <a:lstStyle/>
          <a:p>
            <a:pPr>
              <a:lnSpc>
                <a:spcPct val="100000"/>
              </a:lnSpc>
              <a:spcBef>
                <a:spcPts val="1400"/>
              </a:spcBef>
            </a:pPr>
            <a:r>
              <a:rPr lang="en-US" sz="2200" dirty="0">
                <a:solidFill>
                  <a:schemeClr val="accent3">
                    <a:lumMod val="25000"/>
                  </a:schemeClr>
                </a:solidFill>
                <a:latin typeface="Abadi"/>
              </a:rPr>
              <a:t>All launch sites were marked using map objects such as markers, circles and lines to mark the success or failure of launches for each site on the folium map. The circle marks allowed for users to quickly see where the sites were located.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Using the color-labeled marker clusters, launch sites with relatively high success rate were identified.  The lines were used to </a:t>
            </a:r>
            <a:r>
              <a:rPr lang="en-GB" sz="2200" dirty="0">
                <a:solidFill>
                  <a:schemeClr val="accent3">
                    <a:lumMod val="25000"/>
                  </a:schemeClr>
                </a:solidFill>
                <a:latin typeface="Abadi"/>
              </a:rPr>
              <a:t>emphasise</a:t>
            </a:r>
            <a:r>
              <a:rPr lang="en-US" sz="2200" dirty="0">
                <a:solidFill>
                  <a:schemeClr val="accent3">
                    <a:lumMod val="25000"/>
                  </a:schemeClr>
                </a:solidFill>
                <a:latin typeface="Abadi"/>
              </a:rPr>
              <a:t> distance of launch sites between railways, coastlines and highways to answer questions such as:</a:t>
            </a:r>
            <a:endParaRPr lang="en-US" dirty="0">
              <a:solidFill>
                <a:schemeClr val="accent3">
                  <a:lumMod val="25000"/>
                </a:schemeClr>
              </a:solidFill>
            </a:endParaRPr>
          </a:p>
          <a:p>
            <a:pPr lvl="1">
              <a:lnSpc>
                <a:spcPct val="100000"/>
              </a:lnSpc>
              <a:spcBef>
                <a:spcPts val="1400"/>
              </a:spcBef>
              <a:buFont typeface="Arial" panose="020B0604020202020204" pitchFamily="34" charset="0"/>
              <a:buChar char="-"/>
            </a:pPr>
            <a:r>
              <a:rPr lang="en-US" sz="1800" dirty="0">
                <a:latin typeface="Abadi"/>
              </a:rPr>
              <a:t>Are launch sites near railways, highways and coastlines.</a:t>
            </a:r>
          </a:p>
          <a:p>
            <a:pPr lvl="1">
              <a:lnSpc>
                <a:spcPct val="100000"/>
              </a:lnSpc>
              <a:spcBef>
                <a:spcPts val="1400"/>
              </a:spcBef>
              <a:buFont typeface="Arial" panose="020B0604020202020204" pitchFamily="34" charset="0"/>
              <a:buChar char="-"/>
            </a:pPr>
            <a:r>
              <a:rPr lang="en-US" sz="1800" dirty="0">
                <a:latin typeface="Abadi"/>
              </a:rPr>
              <a:t>Do launch sites keep certain distance away from cities.</a:t>
            </a:r>
            <a:endParaRPr lang="en-US" dirty="0">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ea typeface="+mn-lt"/>
                <a:cs typeface="+mn-lt"/>
                <a:hlinkClick r:id="rId3">
                  <a:extLst>
                    <a:ext uri="{A12FA001-AC4F-418D-AE19-62706E023703}">
                      <ahyp:hlinkClr xmlns:ahyp="http://schemas.microsoft.com/office/drawing/2018/hyperlinkcolor" val="tx"/>
                    </a:ext>
                  </a:extLst>
                </a:hlinkClick>
              </a:rPr>
              <a:t>https://github.com/AmmanSajid1/IBM-Data-Science-Capstone-SpaceX-Project/blob/main/EDA%20with%20Folium%20Maps.ipynb</a:t>
            </a:r>
            <a:endParaRPr lang="en-US" sz="2200" dirty="0">
              <a:solidFill>
                <a:srgbClr val="1C7DDB"/>
              </a:solidFill>
              <a:latin typeface="Abadi"/>
            </a:endParaRP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2" name="Picture 1" descr="A map of a city&#10;&#10;Description automatically generated">
            <a:extLst>
              <a:ext uri="{FF2B5EF4-FFF2-40B4-BE49-F238E27FC236}">
                <a16:creationId xmlns:a16="http://schemas.microsoft.com/office/drawing/2014/main" id="{F64721A9-6AE8-2BF8-F346-E4C9C2FC38FB}"/>
              </a:ext>
            </a:extLst>
          </p:cNvPr>
          <p:cNvPicPr>
            <a:picLocks noChangeAspect="1"/>
          </p:cNvPicPr>
          <p:nvPr/>
        </p:nvPicPr>
        <p:blipFill>
          <a:blip r:embed="rId4"/>
          <a:stretch>
            <a:fillRect/>
          </a:stretch>
        </p:blipFill>
        <p:spPr>
          <a:xfrm>
            <a:off x="7028910" y="1623474"/>
            <a:ext cx="4963424" cy="3467280"/>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Built an interactive dashboard with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dash</a:t>
            </a:r>
          </a:p>
          <a:p>
            <a:pPr>
              <a:lnSpc>
                <a:spcPct val="100000"/>
              </a:lnSpc>
              <a:spcBef>
                <a:spcPts val="1400"/>
              </a:spcBef>
            </a:pPr>
            <a:r>
              <a:rPr lang="en-US" sz="2200" dirty="0">
                <a:solidFill>
                  <a:schemeClr val="accent3">
                    <a:lumMod val="25000"/>
                  </a:schemeClr>
                </a:solidFill>
                <a:latin typeface="Abadi"/>
              </a:rPr>
              <a:t>Plotted pie charts showing the total launches by Site with a drop down option to choose all or specific sites.</a:t>
            </a:r>
          </a:p>
          <a:p>
            <a:pPr>
              <a:lnSpc>
                <a:spcPct val="100000"/>
              </a:lnSpc>
              <a:spcBef>
                <a:spcPts val="1400"/>
              </a:spcBef>
            </a:pPr>
            <a:r>
              <a:rPr lang="en-US" sz="2200" dirty="0">
                <a:solidFill>
                  <a:schemeClr val="accent3">
                    <a:lumMod val="25000"/>
                  </a:schemeClr>
                </a:solidFill>
                <a:latin typeface="Abadi"/>
              </a:rPr>
              <a:t>Plotted scatter graph showing the relationship between Outcome and Payload Mass (Kg) for the different booster versions with a slider to adjust payload mass range.</a:t>
            </a:r>
            <a:endParaRPr lang="en-US" dirty="0">
              <a:solidFill>
                <a:schemeClr val="accent3">
                  <a:lumMod val="25000"/>
                </a:schemeClr>
              </a:solidFill>
              <a:ea typeface="Calibri" panose="020F0502020204030204"/>
              <a:cs typeface="Calibri" panose="020F0502020204030204"/>
            </a:endParaRPr>
          </a:p>
          <a:p>
            <a:pPr>
              <a:lnSpc>
                <a:spcPct val="100000"/>
              </a:lnSpc>
              <a:spcBef>
                <a:spcPts val="1400"/>
              </a:spcBef>
            </a:pPr>
            <a:r>
              <a:rPr lang="en-US" sz="2200" dirty="0">
                <a:solidFill>
                  <a:schemeClr val="accent3">
                    <a:lumMod val="25000"/>
                  </a:schemeClr>
                </a:solidFill>
                <a:latin typeface="Abadi"/>
              </a:rPr>
              <a:t>The plots allowed for observations and relationships to be discovered between payload mass and site launch location on outcome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Dash App Python file is </a:t>
            </a:r>
            <a:r>
              <a:rPr lang="en-US" sz="2200" dirty="0">
                <a:solidFill>
                  <a:srgbClr val="1C7DDB"/>
                </a:solidFill>
                <a:ea typeface="+mn-lt"/>
                <a:cs typeface="+mn-lt"/>
                <a:hlinkClick r:id="rId3">
                  <a:extLst>
                    <a:ext uri="{A12FA001-AC4F-418D-AE19-62706E023703}">
                      <ahyp:hlinkClr xmlns:ahyp="http://schemas.microsoft.com/office/drawing/2018/hyperlinkcolor" val="tx"/>
                    </a:ext>
                  </a:extLst>
                </a:hlinkClick>
              </a:rPr>
              <a:t>https://github.com/AmmanSajid1/IBM-Data-Science-Capstone-SpaceX-Project/blob/main/app.py</a:t>
            </a:r>
            <a:endParaRPr lang="en-US" sz="2200">
              <a:solidFill>
                <a:srgbClr val="1C7DDB"/>
              </a:solidFill>
              <a:latin typeface="Abadi" panose="020B0604020104020204" pitchFamily="34" charset="0"/>
            </a:endParaRP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fontScale="92500"/>
          </a:bodyPr>
          <a:lstStyle/>
          <a:p>
            <a:pPr>
              <a:lnSpc>
                <a:spcPct val="100000"/>
              </a:lnSpc>
              <a:spcBef>
                <a:spcPts val="1400"/>
              </a:spcBef>
            </a:pPr>
            <a:r>
              <a:rPr lang="en-US" sz="2200" dirty="0">
                <a:solidFill>
                  <a:schemeClr val="accent3">
                    <a:lumMod val="25000"/>
                  </a:schemeClr>
                </a:solidFill>
                <a:latin typeface="Abadi"/>
              </a:rPr>
              <a:t>The data was loaded and transformed using </a:t>
            </a:r>
            <a:r>
              <a:rPr lang="en-US" sz="2200" dirty="0" err="1">
                <a:solidFill>
                  <a:schemeClr val="accent3">
                    <a:lumMod val="25000"/>
                  </a:schemeClr>
                </a:solidFill>
                <a:latin typeface="Abadi"/>
              </a:rPr>
              <a:t>numpy</a:t>
            </a:r>
            <a:r>
              <a:rPr lang="en-US" sz="2200" dirty="0">
                <a:solidFill>
                  <a:schemeClr val="accent3">
                    <a:lumMod val="25000"/>
                  </a:schemeClr>
                </a:solidFill>
                <a:latin typeface="Abadi"/>
              </a:rPr>
              <a:t> and pandas and was split into training and test sets using the scikit-learn library.</a:t>
            </a:r>
          </a:p>
          <a:p>
            <a:pPr>
              <a:lnSpc>
                <a:spcPct val="100000"/>
              </a:lnSpc>
              <a:spcBef>
                <a:spcPts val="1400"/>
              </a:spcBef>
            </a:pPr>
            <a:r>
              <a:rPr lang="en-US" sz="2200" dirty="0">
                <a:solidFill>
                  <a:schemeClr val="accent3">
                    <a:lumMod val="25000"/>
                  </a:schemeClr>
                </a:solidFill>
                <a:latin typeface="Abadi"/>
              </a:rPr>
              <a:t>Different machine learning models for classification were used (e.g. Logisitic Regression, Decision Tree, K Nearest Neighbour (KNN) </a:t>
            </a:r>
            <a:r>
              <a:rPr lang="en-US" sz="2200" dirty="0" err="1">
                <a:solidFill>
                  <a:schemeClr val="accent3">
                    <a:lumMod val="25000"/>
                  </a:schemeClr>
                </a:solidFill>
                <a:latin typeface="Abadi"/>
              </a:rPr>
              <a:t>etc</a:t>
            </a:r>
            <a:r>
              <a:rPr lang="en-US" sz="2200" dirty="0">
                <a:solidFill>
                  <a:schemeClr val="accent3">
                    <a:lumMod val="25000"/>
                  </a:schemeClr>
                </a:solidFill>
                <a:latin typeface="Abadi"/>
              </a:rPr>
              <a:t>). These were trained using the training data and the hyperparameters associated with each model were tuned using </a:t>
            </a:r>
            <a:r>
              <a:rPr lang="en-US" sz="2200" dirty="0" err="1">
                <a:solidFill>
                  <a:schemeClr val="accent3">
                    <a:lumMod val="25000"/>
                  </a:schemeClr>
                </a:solidFill>
                <a:latin typeface="Abadi"/>
              </a:rPr>
              <a:t>GridSearchCV</a:t>
            </a:r>
            <a:r>
              <a:rPr lang="en-US" sz="2200" dirty="0">
                <a:solidFill>
                  <a:schemeClr val="accent3">
                    <a:lumMod val="25000"/>
                  </a:schemeClr>
                </a:solidFill>
                <a:latin typeface="Abadi"/>
              </a:rPr>
              <a:t> to </a:t>
            </a:r>
            <a:r>
              <a:rPr lang="en-US" sz="2200" dirty="0" err="1">
                <a:solidFill>
                  <a:schemeClr val="accent3">
                    <a:lumMod val="25000"/>
                  </a:schemeClr>
                </a:solidFill>
                <a:latin typeface="Abadi"/>
              </a:rPr>
              <a:t>maximise</a:t>
            </a:r>
            <a:r>
              <a:rPr lang="en-US" sz="2200" dirty="0">
                <a:solidFill>
                  <a:schemeClr val="accent3">
                    <a:lumMod val="25000"/>
                  </a:schemeClr>
                </a:solidFill>
                <a:latin typeface="Abadi"/>
              </a:rPr>
              <a:t> performance of each model.</a:t>
            </a:r>
          </a:p>
          <a:p>
            <a:pPr>
              <a:lnSpc>
                <a:spcPct val="100000"/>
              </a:lnSpc>
              <a:spcBef>
                <a:spcPts val="1400"/>
              </a:spcBef>
            </a:pPr>
            <a:r>
              <a:rPr lang="en-US" sz="2200" dirty="0">
                <a:solidFill>
                  <a:schemeClr val="accent3">
                    <a:lumMod val="25000"/>
                  </a:schemeClr>
                </a:solidFill>
                <a:latin typeface="Abadi"/>
              </a:rPr>
              <a:t>Accuracy was used as the evaluation metric for the models.</a:t>
            </a:r>
          </a:p>
          <a:p>
            <a:pPr>
              <a:lnSpc>
                <a:spcPct val="100000"/>
              </a:lnSpc>
              <a:spcBef>
                <a:spcPts val="1400"/>
              </a:spcBef>
            </a:pPr>
            <a:r>
              <a:rPr lang="en-US" sz="2200" dirty="0">
                <a:solidFill>
                  <a:schemeClr val="accent3">
                    <a:lumMod val="25000"/>
                  </a:schemeClr>
                </a:solidFill>
                <a:latin typeface="Abadi"/>
              </a:rPr>
              <a:t>The best performing classification model was chosen.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ea typeface="+mn-lt"/>
                <a:cs typeface="+mn-lt"/>
                <a:hlinkClick r:id="rId3">
                  <a:extLst>
                    <a:ext uri="{A12FA001-AC4F-418D-AE19-62706E023703}">
                      <ahyp:hlinkClr xmlns:ahyp="http://schemas.microsoft.com/office/drawing/2018/hyperlinkcolor" val="tx"/>
                    </a:ext>
                  </a:extLst>
                </a:hlinkClick>
              </a:rPr>
              <a:t>https://github.com/AmmanSajid1/IBM-Data-Science-Capstone-SpaceX-Project/blob/main/Machine%20Learning%20Model%20Training.ipynb</a:t>
            </a:r>
            <a:endParaRPr lang="en-US" sz="2200">
              <a:solidFill>
                <a:srgbClr val="1C7DDB"/>
              </a:solidFill>
              <a:latin typeface="Abadi" panose="020B0604020104020204" pitchFamily="34" charset="0"/>
            </a:endParaRP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2488115"/>
          </a:xfrm>
          <a:prstGeom prst="rect">
            <a:avLst/>
          </a:prstGeom>
        </p:spPr>
        <p:txBody>
          <a:bodyPr lIns="91440" tIns="45720" rIns="91440" bIns="45720" anchor="t">
            <a:normAutofit/>
          </a:bodyPr>
          <a:lstStyle/>
          <a:p>
            <a:pPr>
              <a:lnSpc>
                <a:spcPct val="100000"/>
              </a:lnSpc>
              <a:spcBef>
                <a:spcPts val="1400"/>
              </a:spcBef>
            </a:pPr>
            <a:r>
              <a:rPr lang="en-CA" sz="2200" dirty="0">
                <a:solidFill>
                  <a:schemeClr val="accent3">
                    <a:lumMod val="25000"/>
                  </a:schemeClr>
                </a:solidFill>
                <a:latin typeface="Abadi"/>
              </a:rPr>
              <a:t>From the scatter plot we can see that as the number of flights at a launch site increases, the greater the number of successful landings.</a:t>
            </a: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descr="A graph with numbers and points&#10;&#10;Description automatically generated">
            <a:extLst>
              <a:ext uri="{FF2B5EF4-FFF2-40B4-BE49-F238E27FC236}">
                <a16:creationId xmlns:a16="http://schemas.microsoft.com/office/drawing/2014/main" id="{3001B81F-CE0B-2934-ECB6-BC4DEFE32870}"/>
              </a:ext>
            </a:extLst>
          </p:cNvPr>
          <p:cNvPicPr>
            <a:picLocks noChangeAspect="1"/>
          </p:cNvPicPr>
          <p:nvPr/>
        </p:nvPicPr>
        <p:blipFill>
          <a:blip r:embed="rId3"/>
          <a:stretch>
            <a:fillRect/>
          </a:stretch>
        </p:blipFill>
        <p:spPr>
          <a:xfrm>
            <a:off x="5044491" y="1449805"/>
            <a:ext cx="6715125" cy="518160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lIns="91440" tIns="45720" rIns="91440" bIns="45720" anchor="t">
            <a:normAutofit/>
          </a:bodyPr>
          <a:lstStyle/>
          <a:p>
            <a:pPr>
              <a:lnSpc>
                <a:spcPct val="100000"/>
              </a:lnSpc>
              <a:spcBef>
                <a:spcPts val="1400"/>
              </a:spcBef>
            </a:pPr>
            <a:r>
              <a:rPr lang="en-CA" sz="2200" dirty="0">
                <a:solidFill>
                  <a:schemeClr val="accent3">
                    <a:lumMod val="25000"/>
                  </a:schemeClr>
                </a:solidFill>
                <a:latin typeface="Abadi"/>
              </a:rPr>
              <a:t>The heavier payloads at CCAFS SLC 40 tend to have successful landings.</a:t>
            </a:r>
          </a:p>
          <a:p>
            <a:pPr>
              <a:lnSpc>
                <a:spcPct val="100000"/>
              </a:lnSpc>
              <a:spcBef>
                <a:spcPts val="1400"/>
              </a:spcBef>
            </a:pPr>
            <a:r>
              <a:rPr lang="en-CA" sz="2200" dirty="0">
                <a:solidFill>
                  <a:schemeClr val="accent3">
                    <a:lumMod val="25000"/>
                  </a:schemeClr>
                </a:solidFill>
                <a:latin typeface="Abadi"/>
                <a:ea typeface="+mn-lt"/>
                <a:cs typeface="+mn-lt"/>
              </a:rPr>
              <a:t>VAFB SLC 4E does not have a payload mass higher than 10,000kg</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A447A309-174A-DF4D-11E7-CBD5EA21B3BB}"/>
              </a:ext>
            </a:extLst>
          </p:cNvPr>
          <p:cNvPicPr>
            <a:picLocks noChangeAspect="1"/>
          </p:cNvPicPr>
          <p:nvPr/>
        </p:nvPicPr>
        <p:blipFill>
          <a:blip r:embed="rId3"/>
          <a:stretch>
            <a:fillRect/>
          </a:stretch>
        </p:blipFill>
        <p:spPr>
          <a:xfrm>
            <a:off x="4789321" y="1434264"/>
            <a:ext cx="6974806" cy="459105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lIns="91440" tIns="45720" rIns="91440" bIns="45720" anchor="t">
            <a:normAutofit fontScale="92500"/>
          </a:bodyPr>
          <a:lstStyle/>
          <a:p>
            <a:pPr>
              <a:lnSpc>
                <a:spcPct val="100000"/>
              </a:lnSpc>
              <a:spcBef>
                <a:spcPts val="1400"/>
              </a:spcBef>
            </a:pPr>
            <a:r>
              <a:rPr lang="en-CA" sz="2200" dirty="0">
                <a:solidFill>
                  <a:schemeClr val="accent3">
                    <a:lumMod val="25000"/>
                  </a:schemeClr>
                </a:solidFill>
                <a:latin typeface="Abadi"/>
              </a:rPr>
              <a:t>From the bar chart we can see that ES-L1, GEO, HEO, SSO and VLEO orbits have </a:t>
            </a:r>
            <a:r>
              <a:rPr lang="en-CA" sz="2200">
                <a:solidFill>
                  <a:schemeClr val="accent3">
                    <a:lumMod val="25000"/>
                  </a:schemeClr>
                </a:solidFill>
                <a:latin typeface="Abadi"/>
              </a:rPr>
              <a:t>the highest success rate at 100%</a:t>
            </a:r>
            <a:endParaRPr lang="en-CA" sz="2200" dirty="0">
              <a:solidFill>
                <a:schemeClr val="accent3">
                  <a:lumMod val="25000"/>
                </a:schemeClr>
              </a:solidFill>
              <a:latin typeface="Abadi"/>
            </a:endParaRPr>
          </a:p>
          <a:p>
            <a:pPr>
              <a:lnSpc>
                <a:spcPct val="100000"/>
              </a:lnSpc>
              <a:spcBef>
                <a:spcPts val="1400"/>
              </a:spcBef>
            </a:pPr>
            <a:r>
              <a:rPr lang="en-CA" sz="2200" dirty="0">
                <a:solidFill>
                  <a:schemeClr val="accent3">
                    <a:lumMod val="25000"/>
                  </a:schemeClr>
                </a:solidFill>
                <a:latin typeface="Abadi"/>
              </a:rPr>
              <a:t>Also worth mentioning that ES-L1, GEO and HEO have only one launch occurrence in the dataset whereas GTO has 27 launches with 50% having successful booster landings.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942A35E1-F5BF-275D-CD7F-A2CAE3E961F9}"/>
              </a:ext>
            </a:extLst>
          </p:cNvPr>
          <p:cNvPicPr>
            <a:picLocks noChangeAspect="1"/>
          </p:cNvPicPr>
          <p:nvPr/>
        </p:nvPicPr>
        <p:blipFill>
          <a:blip r:embed="rId3"/>
          <a:stretch>
            <a:fillRect/>
          </a:stretch>
        </p:blipFill>
        <p:spPr>
          <a:xfrm>
            <a:off x="5820027" y="1419977"/>
            <a:ext cx="5775660" cy="5140994"/>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descr="A graph with blue and orange dots&#10;&#10;Description automatically generated">
            <a:extLst>
              <a:ext uri="{FF2B5EF4-FFF2-40B4-BE49-F238E27FC236}">
                <a16:creationId xmlns:a16="http://schemas.microsoft.com/office/drawing/2014/main" id="{D2DEF63E-BBD3-9340-1392-8391088B5E63}"/>
              </a:ext>
            </a:extLst>
          </p:cNvPr>
          <p:cNvPicPr>
            <a:picLocks noChangeAspect="1"/>
          </p:cNvPicPr>
          <p:nvPr/>
        </p:nvPicPr>
        <p:blipFill>
          <a:blip r:embed="rId3"/>
          <a:stretch>
            <a:fillRect/>
          </a:stretch>
        </p:blipFill>
        <p:spPr>
          <a:xfrm>
            <a:off x="4845970" y="1390400"/>
            <a:ext cx="6791325" cy="463867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can observe that with heavy payloads, the successful landing are more for PO, LEO and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descr="A graph with orange and blue dots&#10;&#10;Description automatically generated">
            <a:extLst>
              <a:ext uri="{FF2B5EF4-FFF2-40B4-BE49-F238E27FC236}">
                <a16:creationId xmlns:a16="http://schemas.microsoft.com/office/drawing/2014/main" id="{45F62F20-64F7-0983-DA1B-D1501CE2952E}"/>
              </a:ext>
            </a:extLst>
          </p:cNvPr>
          <p:cNvPicPr>
            <a:picLocks noChangeAspect="1"/>
          </p:cNvPicPr>
          <p:nvPr/>
        </p:nvPicPr>
        <p:blipFill>
          <a:blip r:embed="rId3"/>
          <a:stretch>
            <a:fillRect/>
          </a:stretch>
        </p:blipFill>
        <p:spPr>
          <a:xfrm>
            <a:off x="5000876" y="1630028"/>
            <a:ext cx="6200775" cy="460057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lIns="91440" tIns="45720" rIns="91440" bIns="45720" anchor="t">
            <a:normAutofit/>
          </a:bodyPr>
          <a:lstStyle/>
          <a:p>
            <a:pPr>
              <a:lnSpc>
                <a:spcPct val="100000"/>
              </a:lnSpc>
              <a:spcBef>
                <a:spcPts val="1400"/>
              </a:spcBef>
            </a:pPr>
            <a:r>
              <a:rPr lang="en-US" sz="2200" dirty="0">
                <a:solidFill>
                  <a:srgbClr val="000000"/>
                </a:solidFill>
                <a:latin typeface="Abadi"/>
              </a:rPr>
              <a:t>From the plot, we can observe that success rate since 2013 kept on increasing till 2020 with some flat out during 2014 and slight dip in 2018.</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descr="A graph showing a line going up&#10;&#10;Description automatically generated">
            <a:extLst>
              <a:ext uri="{FF2B5EF4-FFF2-40B4-BE49-F238E27FC236}">
                <a16:creationId xmlns:a16="http://schemas.microsoft.com/office/drawing/2014/main" id="{EE93D8A5-1B16-587C-B89A-ED794DED80B6}"/>
              </a:ext>
            </a:extLst>
          </p:cNvPr>
          <p:cNvPicPr>
            <a:picLocks noChangeAspect="1"/>
          </p:cNvPicPr>
          <p:nvPr/>
        </p:nvPicPr>
        <p:blipFill>
          <a:blip r:embed="rId3"/>
          <a:stretch>
            <a:fillRect/>
          </a:stretch>
        </p:blipFill>
        <p:spPr>
          <a:xfrm>
            <a:off x="4445668" y="1561097"/>
            <a:ext cx="7010400" cy="483870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65730"/>
            <a:ext cx="5263826" cy="4361364"/>
          </a:xfrm>
          <a:prstGeom prst="rect">
            <a:avLst/>
          </a:prstGeom>
        </p:spPr>
        <p:txBody>
          <a:bodyPr lIns="91440" tIns="45720" rIns="91440" bIns="45720" anchor="t">
            <a:normAutofit/>
          </a:bodyPr>
          <a:lstStyle/>
          <a:p>
            <a:pPr>
              <a:lnSpc>
                <a:spcPct val="100000"/>
              </a:lnSpc>
              <a:spcBef>
                <a:spcPts val="1400"/>
              </a:spcBef>
            </a:pPr>
            <a:r>
              <a:rPr lang="en-US" sz="2200" dirty="0">
                <a:solidFill>
                  <a:srgbClr val="000000"/>
                </a:solidFill>
                <a:latin typeface="Abadi"/>
              </a:rPr>
              <a:t>The </a:t>
            </a:r>
            <a:r>
              <a:rPr lang="en-US" sz="2200" b="1" dirty="0">
                <a:solidFill>
                  <a:srgbClr val="000000"/>
                </a:solidFill>
                <a:latin typeface="Abadi"/>
              </a:rPr>
              <a:t>DISTINCT </a:t>
            </a:r>
            <a:r>
              <a:rPr lang="en-US" sz="2200" dirty="0">
                <a:solidFill>
                  <a:srgbClr val="000000"/>
                </a:solidFill>
                <a:latin typeface="Abadi"/>
              </a:rPr>
              <a:t>key word was used to show only unique launch sites from the SpaceX data.</a:t>
            </a:r>
          </a:p>
          <a:p>
            <a:pPr>
              <a:lnSpc>
                <a:spcPct val="100000"/>
              </a:lnSpc>
              <a:spcBef>
                <a:spcPts val="1400"/>
              </a:spcBef>
            </a:pPr>
            <a:r>
              <a:rPr lang="en-US" sz="2200" dirty="0">
                <a:latin typeface="Abadi"/>
              </a:rPr>
              <a:t>There is data for four launch sites in the dataset.</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descr="A screenshot of a computer&#10;&#10;Description automatically generated">
            <a:extLst>
              <a:ext uri="{FF2B5EF4-FFF2-40B4-BE49-F238E27FC236}">
                <a16:creationId xmlns:a16="http://schemas.microsoft.com/office/drawing/2014/main" id="{1FDDC40C-09F7-AAF1-7BE7-94CD3C4A4C40}"/>
              </a:ext>
            </a:extLst>
          </p:cNvPr>
          <p:cNvPicPr>
            <a:picLocks noChangeAspect="1"/>
          </p:cNvPicPr>
          <p:nvPr/>
        </p:nvPicPr>
        <p:blipFill>
          <a:blip r:embed="rId3"/>
          <a:stretch>
            <a:fillRect/>
          </a:stretch>
        </p:blipFill>
        <p:spPr>
          <a:xfrm>
            <a:off x="6305801" y="1863642"/>
            <a:ext cx="5495925" cy="357187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pic>
        <p:nvPicPr>
          <p:cNvPr id="2" name="Content Placeholder 1" descr="A screenshot of a computer&#10;&#10;Description automatically generated">
            <a:extLst>
              <a:ext uri="{FF2B5EF4-FFF2-40B4-BE49-F238E27FC236}">
                <a16:creationId xmlns:a16="http://schemas.microsoft.com/office/drawing/2014/main" id="{74371D9F-BC08-D53C-57E2-3E6BB90C43BE}"/>
              </a:ext>
            </a:extLst>
          </p:cNvPr>
          <p:cNvPicPr>
            <a:picLocks noGrp="1" noChangeAspect="1"/>
          </p:cNvPicPr>
          <p:nvPr>
            <p:ph idx="4294967295"/>
          </p:nvPr>
        </p:nvPicPr>
        <p:blipFill>
          <a:blip r:embed="rId3"/>
          <a:stretch>
            <a:fillRect/>
          </a:stretch>
        </p:blipFill>
        <p:spPr>
          <a:xfrm>
            <a:off x="770712" y="1334335"/>
            <a:ext cx="8811738" cy="3950285"/>
          </a:xfrm>
          <a:prstGeom prst="rect">
            <a:avLst/>
          </a:prstGeom>
        </p:spPr>
      </p:pic>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6" name="TextBox 5">
            <a:extLst>
              <a:ext uri="{FF2B5EF4-FFF2-40B4-BE49-F238E27FC236}">
                <a16:creationId xmlns:a16="http://schemas.microsoft.com/office/drawing/2014/main" id="{86BDB6B0-F899-0245-ED4A-82C80D1725C9}"/>
              </a:ext>
            </a:extLst>
          </p:cNvPr>
          <p:cNvSpPr txBox="1"/>
          <p:nvPr/>
        </p:nvSpPr>
        <p:spPr>
          <a:xfrm>
            <a:off x="772026" y="5444289"/>
            <a:ext cx="516355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The query returns 5 records from the SpaceX dataset with Launch Site names that begin with 'CCA'</a:t>
            </a:r>
            <a:endParaRPr lang="en-US" dirty="0"/>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pic>
        <p:nvPicPr>
          <p:cNvPr id="2" name="Content Placeholder 1" descr="A screenshot of a computer&#10;&#10;Description automatically generated">
            <a:extLst>
              <a:ext uri="{FF2B5EF4-FFF2-40B4-BE49-F238E27FC236}">
                <a16:creationId xmlns:a16="http://schemas.microsoft.com/office/drawing/2014/main" id="{783CC878-89EC-0FA4-97E7-CE26A9D0C07B}"/>
              </a:ext>
            </a:extLst>
          </p:cNvPr>
          <p:cNvPicPr>
            <a:picLocks noGrp="1" noChangeAspect="1"/>
          </p:cNvPicPr>
          <p:nvPr>
            <p:ph idx="4294967295"/>
          </p:nvPr>
        </p:nvPicPr>
        <p:blipFill>
          <a:blip r:embed="rId3"/>
          <a:stretch>
            <a:fillRect/>
          </a:stretch>
        </p:blipFill>
        <p:spPr>
          <a:xfrm>
            <a:off x="766506" y="1410494"/>
            <a:ext cx="8018044" cy="3888205"/>
          </a:xfrm>
          <a:prstGeom prst="rect">
            <a:avLst/>
          </a:prstGeom>
        </p:spPr>
      </p:pic>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TextBox 5">
            <a:extLst>
              <a:ext uri="{FF2B5EF4-FFF2-40B4-BE49-F238E27FC236}">
                <a16:creationId xmlns:a16="http://schemas.microsoft.com/office/drawing/2014/main" id="{F752DC3E-6D08-95E3-43F3-905D0AD04069}"/>
              </a:ext>
            </a:extLst>
          </p:cNvPr>
          <p:cNvSpPr txBox="1"/>
          <p:nvPr/>
        </p:nvSpPr>
        <p:spPr>
          <a:xfrm>
            <a:off x="972552" y="5494420"/>
            <a:ext cx="8311815"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We can see that the total payload mass carried by boosters launched by </a:t>
            </a:r>
            <a:r>
              <a:rPr lang="en-US" b="1" dirty="0">
                <a:ea typeface="Calibri"/>
                <a:cs typeface="Calibri"/>
              </a:rPr>
              <a:t>NASA (CRS)</a:t>
            </a:r>
            <a:r>
              <a:rPr lang="en-US" dirty="0">
                <a:ea typeface="Calibri"/>
                <a:cs typeface="Calibri"/>
              </a:rPr>
              <a:t> is </a:t>
            </a:r>
            <a:r>
              <a:rPr lang="en-US" sz="2400" b="1" dirty="0">
                <a:ea typeface="Calibri"/>
                <a:cs typeface="Calibri"/>
              </a:rPr>
              <a:t>45,596 Kg</a:t>
            </a:r>
            <a:endParaRPr lang="en-US" sz="2400" dirty="0">
              <a:ea typeface="Calibri" panose="020F0502020204030204"/>
              <a:cs typeface="Calibri" panose="020F0502020204030204"/>
            </a:endParaRP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7" name="Picture 6" descr="A screenshot of a computer&#10;&#10;Description automatically generated">
            <a:extLst>
              <a:ext uri="{FF2B5EF4-FFF2-40B4-BE49-F238E27FC236}">
                <a16:creationId xmlns:a16="http://schemas.microsoft.com/office/drawing/2014/main" id="{300197D4-C6D0-E932-A7CA-18644530F1C8}"/>
              </a:ext>
            </a:extLst>
          </p:cNvPr>
          <p:cNvPicPr>
            <a:picLocks noChangeAspect="1"/>
          </p:cNvPicPr>
          <p:nvPr/>
        </p:nvPicPr>
        <p:blipFill>
          <a:blip r:embed="rId3"/>
          <a:stretch>
            <a:fillRect/>
          </a:stretch>
        </p:blipFill>
        <p:spPr>
          <a:xfrm>
            <a:off x="5014160" y="1578894"/>
            <a:ext cx="7006389" cy="3700211"/>
          </a:xfrm>
          <a:prstGeom prst="rect">
            <a:avLst/>
          </a:prstGeom>
        </p:spPr>
      </p:pic>
      <p:sp>
        <p:nvSpPr>
          <p:cNvPr id="8" name="TextBox 7">
            <a:extLst>
              <a:ext uri="{FF2B5EF4-FFF2-40B4-BE49-F238E27FC236}">
                <a16:creationId xmlns:a16="http://schemas.microsoft.com/office/drawing/2014/main" id="{F6E9F0CD-3D58-A70C-E06E-2382796D9ED3}"/>
              </a:ext>
            </a:extLst>
          </p:cNvPr>
          <p:cNvSpPr txBox="1"/>
          <p:nvPr/>
        </p:nvSpPr>
        <p:spPr>
          <a:xfrm>
            <a:off x="471237" y="2155657"/>
            <a:ext cx="4321341"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ea typeface="Calibri"/>
                <a:cs typeface="Calibri"/>
              </a:rPr>
              <a:t>The query shows that the average payload mass (kg) carried by booster version F9 v.11 is just over </a:t>
            </a:r>
            <a:r>
              <a:rPr lang="en-US" sz="3200" b="1" dirty="0">
                <a:ea typeface="Calibri"/>
                <a:cs typeface="Calibri"/>
              </a:rPr>
              <a:t>2.9 Tonnes. </a:t>
            </a:r>
            <a:endParaRPr lang="en-US" dirty="0"/>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54350" y="1840001"/>
            <a:ext cx="3778986" cy="4380093"/>
          </a:xfrm>
          <a:prstGeom prst="rect">
            <a:avLst/>
          </a:prstGeom>
        </p:spPr>
        <p:txBody>
          <a:bodyPr lIns="91440" tIns="45720" rIns="91440" bIns="45720" anchor="t">
            <a:noAutofit/>
          </a:bodyPr>
          <a:lstStyle/>
          <a:p>
            <a:pPr marL="0" indent="0">
              <a:lnSpc>
                <a:spcPct val="100000"/>
              </a:lnSpc>
              <a:spcBef>
                <a:spcPts val="1400"/>
              </a:spcBef>
              <a:buNone/>
            </a:pPr>
            <a:r>
              <a:rPr lang="en-US" dirty="0">
                <a:solidFill>
                  <a:schemeClr val="accent3">
                    <a:lumMod val="25000"/>
                  </a:schemeClr>
                </a:solidFill>
                <a:latin typeface="Abadi"/>
                <a:ea typeface="Calibri" panose="020F0502020204030204"/>
                <a:cs typeface="Calibri" panose="020F0502020204030204"/>
              </a:rPr>
              <a:t>The first successful landing for SpaceX happened on </a:t>
            </a:r>
            <a:r>
              <a:rPr lang="en-US" b="1" dirty="0">
                <a:solidFill>
                  <a:schemeClr val="accent3">
                    <a:lumMod val="25000"/>
                  </a:schemeClr>
                </a:solidFill>
                <a:latin typeface="Abadi"/>
                <a:ea typeface="Calibri" panose="020F0502020204030204"/>
                <a:cs typeface="Calibri" panose="020F0502020204030204"/>
              </a:rPr>
              <a:t>22nd December 2015!</a:t>
            </a:r>
            <a:endParaRPr lang="en-US" b="1"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descr="A screenshot of a computer&#10;&#10;Description automatically generated">
            <a:extLst>
              <a:ext uri="{FF2B5EF4-FFF2-40B4-BE49-F238E27FC236}">
                <a16:creationId xmlns:a16="http://schemas.microsoft.com/office/drawing/2014/main" id="{5B6A5CB8-00FA-9AE5-5580-9782EB359BA6}"/>
              </a:ext>
            </a:extLst>
          </p:cNvPr>
          <p:cNvPicPr>
            <a:picLocks noChangeAspect="1"/>
          </p:cNvPicPr>
          <p:nvPr/>
        </p:nvPicPr>
        <p:blipFill>
          <a:blip r:embed="rId3"/>
          <a:stretch>
            <a:fillRect/>
          </a:stretch>
        </p:blipFill>
        <p:spPr>
          <a:xfrm>
            <a:off x="4123337" y="1832574"/>
            <a:ext cx="7884723" cy="340851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The query returns the booster versions that have successfully landed on drone ships for missions where they carried a payload between 4000 and 6000 kg.</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descr="A screenshot of a computer&#10;&#10;Description automatically generated">
            <a:extLst>
              <a:ext uri="{FF2B5EF4-FFF2-40B4-BE49-F238E27FC236}">
                <a16:creationId xmlns:a16="http://schemas.microsoft.com/office/drawing/2014/main" id="{8CA0B44B-B47A-D7F3-9CD1-F11F30D0155A}"/>
              </a:ext>
            </a:extLst>
          </p:cNvPr>
          <p:cNvPicPr>
            <a:picLocks noChangeAspect="1"/>
          </p:cNvPicPr>
          <p:nvPr/>
        </p:nvPicPr>
        <p:blipFill>
          <a:blip r:embed="rId3"/>
          <a:stretch>
            <a:fillRect/>
          </a:stretch>
        </p:blipFill>
        <p:spPr>
          <a:xfrm>
            <a:off x="770021" y="2728161"/>
            <a:ext cx="9448800" cy="384810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can see that SpaceX only failed 1 mission out of 101 total missions!</a:t>
            </a:r>
          </a:p>
          <a:p>
            <a:pPr>
              <a:lnSpc>
                <a:spcPct val="100000"/>
              </a:lnSpc>
              <a:spcBef>
                <a:spcPts val="1400"/>
              </a:spcBef>
            </a:pPr>
            <a:r>
              <a:rPr lang="en-US" sz="2200" dirty="0">
                <a:solidFill>
                  <a:schemeClr val="accent3">
                    <a:lumMod val="25000"/>
                  </a:schemeClr>
                </a:solidFill>
                <a:latin typeface="Abadi"/>
              </a:rPr>
              <a:t>Very impressive!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Note that mission success doesn't </a:t>
            </a:r>
            <a:r>
              <a:rPr lang="en-US" sz="2200">
                <a:solidFill>
                  <a:schemeClr val="accent3">
                    <a:lumMod val="25000"/>
                  </a:schemeClr>
                </a:solidFill>
                <a:latin typeface="Abadi"/>
              </a:rPr>
              <a:t>necessarily</a:t>
            </a:r>
            <a:r>
              <a:rPr lang="en-US" sz="2200" dirty="0">
                <a:solidFill>
                  <a:schemeClr val="accent3">
                    <a:lumMod val="25000"/>
                  </a:schemeClr>
                </a:solidFill>
                <a:latin typeface="Abadi"/>
              </a:rPr>
              <a:t> mean the booster landed safely for reuse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descr="A screenshot of a computer&#10;&#10;Description automatically generated">
            <a:extLst>
              <a:ext uri="{FF2B5EF4-FFF2-40B4-BE49-F238E27FC236}">
                <a16:creationId xmlns:a16="http://schemas.microsoft.com/office/drawing/2014/main" id="{3C1FFCD6-4D7D-3222-04A2-50D1E126CD7D}"/>
              </a:ext>
            </a:extLst>
          </p:cNvPr>
          <p:cNvPicPr>
            <a:picLocks noChangeAspect="1"/>
          </p:cNvPicPr>
          <p:nvPr/>
        </p:nvPicPr>
        <p:blipFill>
          <a:blip r:embed="rId3"/>
          <a:stretch>
            <a:fillRect/>
          </a:stretch>
        </p:blipFill>
        <p:spPr>
          <a:xfrm>
            <a:off x="774032" y="3639803"/>
            <a:ext cx="9982200" cy="278681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pic>
        <p:nvPicPr>
          <p:cNvPr id="2" name="Content Placeholder 1" descr="A screenshot of a computer&#10;&#10;Description automatically generated">
            <a:extLst>
              <a:ext uri="{FF2B5EF4-FFF2-40B4-BE49-F238E27FC236}">
                <a16:creationId xmlns:a16="http://schemas.microsoft.com/office/drawing/2014/main" id="{7BD96914-ED57-C28A-A230-112D26045FDE}"/>
              </a:ext>
            </a:extLst>
          </p:cNvPr>
          <p:cNvPicPr>
            <a:picLocks noGrp="1" noChangeAspect="1"/>
          </p:cNvPicPr>
          <p:nvPr>
            <p:ph idx="4294967295"/>
          </p:nvPr>
        </p:nvPicPr>
        <p:blipFill>
          <a:blip r:embed="rId3"/>
          <a:stretch>
            <a:fillRect/>
          </a:stretch>
        </p:blipFill>
        <p:spPr>
          <a:xfrm>
            <a:off x="5423398" y="1354388"/>
            <a:ext cx="6574918" cy="5243680"/>
          </a:xfrm>
          <a:prstGeom prst="rect">
            <a:avLst/>
          </a:prstGeom>
        </p:spPr>
      </p:pic>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6" name="TextBox 5">
            <a:extLst>
              <a:ext uri="{FF2B5EF4-FFF2-40B4-BE49-F238E27FC236}">
                <a16:creationId xmlns:a16="http://schemas.microsoft.com/office/drawing/2014/main" id="{794310FF-83AE-062C-DB8B-3C21244B3876}"/>
              </a:ext>
            </a:extLst>
          </p:cNvPr>
          <p:cNvSpPr txBox="1"/>
          <p:nvPr/>
        </p:nvSpPr>
        <p:spPr>
          <a:xfrm>
            <a:off x="541421" y="2827421"/>
            <a:ext cx="4652210"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ea typeface="Calibri"/>
                <a:cs typeface="Calibri"/>
              </a:rPr>
              <a:t>The query shows that there have been </a:t>
            </a:r>
            <a:r>
              <a:rPr lang="en-US" sz="2800" b="1" dirty="0">
                <a:ea typeface="Calibri"/>
                <a:cs typeface="Calibri"/>
              </a:rPr>
              <a:t>12 different booster versions</a:t>
            </a:r>
            <a:r>
              <a:rPr lang="en-US" sz="2800" dirty="0">
                <a:ea typeface="Calibri"/>
                <a:cs typeface="Calibri"/>
              </a:rPr>
              <a:t> that have carried the </a:t>
            </a:r>
            <a:r>
              <a:rPr lang="en-US" sz="2800" b="1" dirty="0">
                <a:ea typeface="Calibri"/>
                <a:cs typeface="Calibri"/>
              </a:rPr>
              <a:t>maximum recorded payload mass</a:t>
            </a:r>
            <a:r>
              <a:rPr lang="en-US" sz="2800" dirty="0">
                <a:ea typeface="Calibri"/>
                <a:cs typeface="Calibri"/>
              </a:rPr>
              <a:t> (kg) in the dataset.</a:t>
            </a:r>
            <a:endParaRPr lang="en-US" sz="2800" dirty="0"/>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pic>
        <p:nvPicPr>
          <p:cNvPr id="2" name="Content Placeholder 1" descr="A screenshot of a computer&#10;&#10;Description automatically generated">
            <a:extLst>
              <a:ext uri="{FF2B5EF4-FFF2-40B4-BE49-F238E27FC236}">
                <a16:creationId xmlns:a16="http://schemas.microsoft.com/office/drawing/2014/main" id="{761FC4D9-6BDB-70B0-9C1D-D9913C38C23E}"/>
              </a:ext>
            </a:extLst>
          </p:cNvPr>
          <p:cNvPicPr>
            <a:picLocks noGrp="1" noChangeAspect="1"/>
          </p:cNvPicPr>
          <p:nvPr>
            <p:ph idx="4294967295"/>
          </p:nvPr>
        </p:nvPicPr>
        <p:blipFill>
          <a:blip r:embed="rId3"/>
          <a:stretch>
            <a:fillRect/>
          </a:stretch>
        </p:blipFill>
        <p:spPr>
          <a:xfrm>
            <a:off x="910378" y="1476020"/>
            <a:ext cx="9745589" cy="3476416"/>
          </a:xfrm>
          <a:prstGeom prst="rect">
            <a:avLst/>
          </a:prstGeom>
        </p:spPr>
      </p:pic>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6" name="TextBox 5">
            <a:extLst>
              <a:ext uri="{FF2B5EF4-FFF2-40B4-BE49-F238E27FC236}">
                <a16:creationId xmlns:a16="http://schemas.microsoft.com/office/drawing/2014/main" id="{76776E0B-506A-1836-9E00-6D2CA6397DE8}"/>
              </a:ext>
            </a:extLst>
          </p:cNvPr>
          <p:cNvSpPr txBox="1"/>
          <p:nvPr/>
        </p:nvSpPr>
        <p:spPr>
          <a:xfrm>
            <a:off x="912394" y="5043236"/>
            <a:ext cx="806115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ea typeface="Calibri"/>
                <a:cs typeface="Calibri"/>
              </a:rPr>
              <a:t>The query shows that there was two launches in 2015 where the booster failed to land on a drone ship</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descr="A screenshot of a computer&#10;&#10;Description automatically generated">
            <a:extLst>
              <a:ext uri="{FF2B5EF4-FFF2-40B4-BE49-F238E27FC236}">
                <a16:creationId xmlns:a16="http://schemas.microsoft.com/office/drawing/2014/main" id="{1506F61F-426D-F769-A992-251D92CCC795}"/>
              </a:ext>
            </a:extLst>
          </p:cNvPr>
          <p:cNvPicPr>
            <a:picLocks noChangeAspect="1"/>
          </p:cNvPicPr>
          <p:nvPr/>
        </p:nvPicPr>
        <p:blipFill>
          <a:blip r:embed="rId3"/>
          <a:stretch>
            <a:fillRect/>
          </a:stretch>
        </p:blipFill>
        <p:spPr>
          <a:xfrm>
            <a:off x="772026" y="1352616"/>
            <a:ext cx="9184106" cy="3952245"/>
          </a:xfrm>
          <a:prstGeom prst="rect">
            <a:avLst/>
          </a:prstGeom>
        </p:spPr>
      </p:pic>
      <p:sp>
        <p:nvSpPr>
          <p:cNvPr id="6" name="TextBox 5">
            <a:extLst>
              <a:ext uri="{FF2B5EF4-FFF2-40B4-BE49-F238E27FC236}">
                <a16:creationId xmlns:a16="http://schemas.microsoft.com/office/drawing/2014/main" id="{A41955D7-160A-51BE-4C2F-20A09AE0CA60}"/>
              </a:ext>
            </a:extLst>
          </p:cNvPr>
          <p:cNvSpPr txBox="1"/>
          <p:nvPr/>
        </p:nvSpPr>
        <p:spPr>
          <a:xfrm>
            <a:off x="772026" y="5454315"/>
            <a:ext cx="946484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ea typeface="Calibri"/>
                <a:cs typeface="Calibri"/>
              </a:rPr>
              <a:t>The query shows that between the dates shown there have been a significant number of successful booster landings, although there is also a substantial number of no attempts. </a:t>
            </a:r>
            <a:endParaRPr lang="en-US" sz="2000" dirty="0"/>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on Global Map</a:t>
            </a:r>
          </a:p>
        </p:txBody>
      </p:sp>
      <p:pic>
        <p:nvPicPr>
          <p:cNvPr id="4" name="Picture 3" descr="A map of the world&#10;&#10;Description automatically generated">
            <a:extLst>
              <a:ext uri="{FF2B5EF4-FFF2-40B4-BE49-F238E27FC236}">
                <a16:creationId xmlns:a16="http://schemas.microsoft.com/office/drawing/2014/main" id="{816E84EB-FB33-74B6-E69B-3CDFF63ABDB4}"/>
              </a:ext>
            </a:extLst>
          </p:cNvPr>
          <p:cNvPicPr>
            <a:picLocks noChangeAspect="1"/>
          </p:cNvPicPr>
          <p:nvPr/>
        </p:nvPicPr>
        <p:blipFill>
          <a:blip r:embed="rId3"/>
          <a:stretch>
            <a:fillRect/>
          </a:stretch>
        </p:blipFill>
        <p:spPr>
          <a:xfrm>
            <a:off x="544680" y="1411204"/>
            <a:ext cx="7914273" cy="4767513"/>
          </a:xfrm>
          <a:prstGeom prst="rect">
            <a:avLst/>
          </a:prstGeom>
        </p:spPr>
      </p:pic>
      <p:sp>
        <p:nvSpPr>
          <p:cNvPr id="6" name="TextBox 5">
            <a:extLst>
              <a:ext uri="{FF2B5EF4-FFF2-40B4-BE49-F238E27FC236}">
                <a16:creationId xmlns:a16="http://schemas.microsoft.com/office/drawing/2014/main" id="{C48599F2-82B4-3F6B-9156-677FEBB4D3FA}"/>
              </a:ext>
            </a:extLst>
          </p:cNvPr>
          <p:cNvSpPr txBox="1"/>
          <p:nvPr/>
        </p:nvSpPr>
        <p:spPr>
          <a:xfrm>
            <a:off x="8562473" y="1774658"/>
            <a:ext cx="3499183" cy="40318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ea typeface="Calibri"/>
                <a:cs typeface="Calibri"/>
              </a:rPr>
              <a:t>We can see that the launch sites are located in the </a:t>
            </a:r>
            <a:r>
              <a:rPr lang="en-US" sz="3200" b="1" dirty="0">
                <a:ea typeface="Calibri"/>
                <a:cs typeface="Calibri"/>
              </a:rPr>
              <a:t>United States of America</a:t>
            </a:r>
            <a:r>
              <a:rPr lang="en-US" sz="3200" dirty="0">
                <a:ea typeface="Calibri"/>
                <a:cs typeface="Calibri"/>
              </a:rPr>
              <a:t>, particularly on the </a:t>
            </a:r>
            <a:r>
              <a:rPr lang="en-US" sz="3200" b="1" dirty="0">
                <a:ea typeface="Calibri"/>
                <a:cs typeface="Calibri"/>
              </a:rPr>
              <a:t>East and West coasts</a:t>
            </a:r>
            <a:r>
              <a:rPr lang="en-US" sz="3200" dirty="0">
                <a:ea typeface="Calibri"/>
                <a:cs typeface="Calibri"/>
              </a:rPr>
              <a: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Successfull</a:t>
            </a:r>
            <a:r>
              <a:rPr lang="en-US" dirty="0">
                <a:solidFill>
                  <a:srgbClr val="0B49CB"/>
                </a:solidFill>
                <a:latin typeface="Abadi"/>
              </a:rPr>
              <a:t> Launches by Site on Global Map</a:t>
            </a:r>
          </a:p>
        </p:txBody>
      </p:sp>
      <p:pic>
        <p:nvPicPr>
          <p:cNvPr id="2" name="Picture 1" descr="A screenshot of a computer screen&#10;&#10;Description automatically generated">
            <a:extLst>
              <a:ext uri="{FF2B5EF4-FFF2-40B4-BE49-F238E27FC236}">
                <a16:creationId xmlns:a16="http://schemas.microsoft.com/office/drawing/2014/main" id="{6281F7BD-13DE-80F6-64BD-7B89C9018518}"/>
              </a:ext>
            </a:extLst>
          </p:cNvPr>
          <p:cNvPicPr>
            <a:picLocks noChangeAspect="1"/>
          </p:cNvPicPr>
          <p:nvPr/>
        </p:nvPicPr>
        <p:blipFill>
          <a:blip r:embed="rId3"/>
          <a:stretch>
            <a:fillRect/>
          </a:stretch>
        </p:blipFill>
        <p:spPr>
          <a:xfrm>
            <a:off x="752475" y="1042988"/>
            <a:ext cx="10687050" cy="477202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39668" y="1570372"/>
            <a:ext cx="8597827" cy="4314825"/>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2" name="Picture 1" descr="A close-up of a map&#10;&#10;Description automatically generated">
            <a:extLst>
              <a:ext uri="{FF2B5EF4-FFF2-40B4-BE49-F238E27FC236}">
                <a16:creationId xmlns:a16="http://schemas.microsoft.com/office/drawing/2014/main" id="{94CB63A6-43A3-C4A8-35A0-968C1EB51D88}"/>
              </a:ext>
            </a:extLst>
          </p:cNvPr>
          <p:cNvPicPr>
            <a:picLocks noChangeAspect="1"/>
          </p:cNvPicPr>
          <p:nvPr/>
        </p:nvPicPr>
        <p:blipFill>
          <a:blip r:embed="rId3"/>
          <a:stretch>
            <a:fillRect/>
          </a:stretch>
        </p:blipFill>
        <p:spPr>
          <a:xfrm>
            <a:off x="847223" y="1351799"/>
            <a:ext cx="10096500" cy="507682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Successfull</a:t>
            </a:r>
            <a:r>
              <a:rPr lang="en-US" dirty="0">
                <a:solidFill>
                  <a:srgbClr val="0B49CB"/>
                </a:solidFill>
                <a:latin typeface="Abadi"/>
              </a:rPr>
              <a:t> Launch Rate by Site Pie Chart</a:t>
            </a:r>
          </a:p>
        </p:txBody>
      </p:sp>
      <p:pic>
        <p:nvPicPr>
          <p:cNvPr id="2" name="Picture 1" descr="A pie chart with text&#10;&#10;Description automatically generated">
            <a:extLst>
              <a:ext uri="{FF2B5EF4-FFF2-40B4-BE49-F238E27FC236}">
                <a16:creationId xmlns:a16="http://schemas.microsoft.com/office/drawing/2014/main" id="{9E6DA828-B703-A68B-0955-B72811FE9978}"/>
              </a:ext>
            </a:extLst>
          </p:cNvPr>
          <p:cNvPicPr>
            <a:picLocks noChangeAspect="1"/>
          </p:cNvPicPr>
          <p:nvPr/>
        </p:nvPicPr>
        <p:blipFill>
          <a:blip r:embed="rId3"/>
          <a:stretch>
            <a:fillRect/>
          </a:stretch>
        </p:blipFill>
        <p:spPr>
          <a:xfrm>
            <a:off x="752475" y="1168567"/>
            <a:ext cx="10687050" cy="478155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58171" y="1428535"/>
            <a:ext cx="8789049" cy="498652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1800" dirty="0">
                <a:solidFill>
                  <a:schemeClr val="accent3">
                    <a:lumMod val="25000"/>
                  </a:schemeClr>
                </a:solidFill>
                <a:latin typeface="Abadi"/>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a:solidFill>
                <a:schemeClr val="accent3">
                  <a:lumMod val="25000"/>
                </a:schemeClr>
              </a:solidFill>
              <a:latin typeface="Abadi" panose="020B0604020104020204" pitchFamily="34" charset="0"/>
            </a:endParaRPr>
          </a:p>
          <a:p>
            <a:pPr>
              <a:spcBef>
                <a:spcPts val="1400"/>
              </a:spcBef>
            </a:pPr>
            <a:endParaRPr lang="en-US" sz="2000" dirty="0">
              <a:solidFill>
                <a:schemeClr val="accent3">
                  <a:lumMod val="25000"/>
                </a:schemeClr>
              </a:solidFill>
              <a:latin typeface="Abadi"/>
            </a:endParaRPr>
          </a:p>
          <a:p>
            <a:pPr>
              <a:spcBef>
                <a:spcPts val="1400"/>
              </a:spcBef>
            </a:pPr>
            <a:r>
              <a:rPr lang="en-US" sz="2200" dirty="0">
                <a:solidFill>
                  <a:schemeClr val="accent3">
                    <a:lumMod val="25000"/>
                  </a:schemeClr>
                </a:solidFill>
                <a:latin typeface="Abadi"/>
              </a:rPr>
              <a:t>Problems you want to find answers</a:t>
            </a:r>
          </a:p>
          <a:p>
            <a:pPr lvl="1">
              <a:spcBef>
                <a:spcPts val="1400"/>
              </a:spcBef>
              <a:buChar char="-"/>
            </a:pPr>
            <a:r>
              <a:rPr lang="en-US" sz="1800" dirty="0">
                <a:solidFill>
                  <a:schemeClr val="accent3">
                    <a:lumMod val="25000"/>
                  </a:schemeClr>
                </a:solidFill>
                <a:latin typeface="Abadi"/>
              </a:rPr>
              <a:t>What factors determine if the rocket will land successfully?</a:t>
            </a:r>
          </a:p>
          <a:p>
            <a:pPr lvl="1">
              <a:spcBef>
                <a:spcPts val="1400"/>
              </a:spcBef>
              <a:buChar char="-"/>
            </a:pPr>
            <a:r>
              <a:rPr lang="en-US" sz="1800" dirty="0">
                <a:solidFill>
                  <a:schemeClr val="accent3">
                    <a:lumMod val="25000"/>
                  </a:schemeClr>
                </a:solidFill>
                <a:latin typeface="Abadi"/>
              </a:rPr>
              <a:t>The interaction amongst various features that determine the success rate of a successful landing.</a:t>
            </a:r>
          </a:p>
          <a:p>
            <a:pPr lvl="1">
              <a:spcBef>
                <a:spcPts val="1400"/>
              </a:spcBef>
              <a:buChar char="-"/>
            </a:pPr>
            <a:r>
              <a:rPr lang="en-US" sz="1800" dirty="0">
                <a:solidFill>
                  <a:schemeClr val="accent3">
                    <a:lumMod val="25000"/>
                  </a:schemeClr>
                </a:solidFill>
                <a:latin typeface="Abadi"/>
              </a:rPr>
              <a:t>What operating conditions needs to be in place to ensure a successful landing program.</a:t>
            </a:r>
          </a:p>
          <a:p>
            <a:pPr>
              <a:spcBef>
                <a:spcPts val="1400"/>
              </a:spcBef>
            </a:pPr>
            <a:endParaRPr lang="en-US" sz="2000" dirty="0">
              <a:solidFill>
                <a:schemeClr val="accent3">
                  <a:lumMod val="25000"/>
                </a:schemeClr>
              </a:solidFill>
              <a:latin typeface="Abadi"/>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Site with Highest Success/Failure Launch Ratio</a:t>
            </a:r>
          </a:p>
        </p:txBody>
      </p:sp>
      <p:pic>
        <p:nvPicPr>
          <p:cNvPr id="2" name="Picture 1" descr="A blue and red circle with white text&#10;&#10;Description automatically generated">
            <a:extLst>
              <a:ext uri="{FF2B5EF4-FFF2-40B4-BE49-F238E27FC236}">
                <a16:creationId xmlns:a16="http://schemas.microsoft.com/office/drawing/2014/main" id="{B7D4E841-9FF6-BC5B-0D10-DEE6D2115171}"/>
              </a:ext>
            </a:extLst>
          </p:cNvPr>
          <p:cNvPicPr>
            <a:picLocks noChangeAspect="1"/>
          </p:cNvPicPr>
          <p:nvPr/>
        </p:nvPicPr>
        <p:blipFill>
          <a:blip r:embed="rId3"/>
          <a:stretch>
            <a:fillRect/>
          </a:stretch>
        </p:blipFill>
        <p:spPr>
          <a:xfrm>
            <a:off x="1934828" y="1575886"/>
            <a:ext cx="7800975" cy="444817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859492"/>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700" dirty="0">
                <a:solidFill>
                  <a:srgbClr val="0B49CB"/>
                </a:solidFill>
                <a:latin typeface="Abadi"/>
              </a:rPr>
              <a:t>Scatter plot of Payload vs Launch Outcome for all sites, with varying payload</a:t>
            </a:r>
          </a:p>
          <a:p>
            <a:endParaRPr lang="en-US" dirty="0">
              <a:solidFill>
                <a:srgbClr val="0B49CB"/>
              </a:solidFill>
              <a:latin typeface="Abadi"/>
            </a:endParaRPr>
          </a:p>
        </p:txBody>
      </p:sp>
      <p:pic>
        <p:nvPicPr>
          <p:cNvPr id="2" name="Picture 1" descr="Graphical user interface, application&#10;&#10;Description automatically generated">
            <a:extLst>
              <a:ext uri="{FF2B5EF4-FFF2-40B4-BE49-F238E27FC236}">
                <a16:creationId xmlns:a16="http://schemas.microsoft.com/office/drawing/2014/main" id="{26FDA723-F71A-D90C-EB6A-6600FAD53EAD}"/>
              </a:ext>
            </a:extLst>
          </p:cNvPr>
          <p:cNvPicPr>
            <a:picLocks noChangeAspect="1"/>
          </p:cNvPicPr>
          <p:nvPr/>
        </p:nvPicPr>
        <p:blipFill>
          <a:blip r:embed="rId3"/>
          <a:stretch>
            <a:fillRect/>
          </a:stretch>
        </p:blipFill>
        <p:spPr>
          <a:xfrm>
            <a:off x="723148" y="1824288"/>
            <a:ext cx="10515099" cy="400150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4123314" cy="3811588"/>
          </a:xfrm>
          <a:prstGeom prst="rect">
            <a:avLst/>
          </a:prstGeom>
        </p:spPr>
        <p:txBody>
          <a:bodyPr vert="horz" lIns="91440" tIns="45720" rIns="91440" bIns="45720" rtlCol="0" anchor="t">
            <a:normAutofit/>
          </a:bodyPr>
          <a:lstStyle/>
          <a:p>
            <a:pPr>
              <a:lnSpc>
                <a:spcPct val="100000"/>
              </a:lnSpc>
              <a:spcBef>
                <a:spcPts val="1400"/>
              </a:spcBef>
            </a:pPr>
            <a:r>
              <a:rPr lang="en-US" sz="3200" dirty="0">
                <a:solidFill>
                  <a:schemeClr val="accent3">
                    <a:lumMod val="25000"/>
                  </a:schemeClr>
                </a:solidFill>
                <a:latin typeface="Abadi"/>
              </a:rPr>
              <a:t>We can see that </a:t>
            </a:r>
            <a:r>
              <a:rPr lang="en-US" sz="3200" b="1" dirty="0">
                <a:solidFill>
                  <a:schemeClr val="accent3">
                    <a:lumMod val="25000"/>
                  </a:schemeClr>
                </a:solidFill>
                <a:latin typeface="Abadi"/>
              </a:rPr>
              <a:t>Decision Tree Classifier</a:t>
            </a:r>
            <a:r>
              <a:rPr lang="en-US" sz="3200" dirty="0">
                <a:solidFill>
                  <a:schemeClr val="accent3">
                    <a:lumMod val="25000"/>
                  </a:schemeClr>
                </a:solidFill>
                <a:latin typeface="Abadi"/>
              </a:rPr>
              <a:t> performed best out of all the trained machine learning models.</a:t>
            </a:r>
            <a:endParaRPr lang="en-US" sz="24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8E0AFE16-742F-6799-4909-EBD73B6722FB}"/>
              </a:ext>
            </a:extLst>
          </p:cNvPr>
          <p:cNvPicPr>
            <a:picLocks noChangeAspect="1"/>
          </p:cNvPicPr>
          <p:nvPr/>
        </p:nvPicPr>
        <p:blipFill>
          <a:blip r:embed="rId3"/>
          <a:stretch>
            <a:fillRect/>
          </a:stretch>
        </p:blipFill>
        <p:spPr>
          <a:xfrm>
            <a:off x="5296130" y="1397650"/>
            <a:ext cx="6667500" cy="470535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896780" cy="3811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94E822F6-B736-396B-7D80-812E4372011A}"/>
              </a:ext>
            </a:extLst>
          </p:cNvPr>
          <p:cNvPicPr>
            <a:picLocks noChangeAspect="1"/>
          </p:cNvPicPr>
          <p:nvPr/>
        </p:nvPicPr>
        <p:blipFill>
          <a:blip r:embed="rId3"/>
          <a:stretch>
            <a:fillRect/>
          </a:stretch>
        </p:blipFill>
        <p:spPr>
          <a:xfrm>
            <a:off x="5890008" y="1844464"/>
            <a:ext cx="5397117" cy="389434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617994"/>
            <a:ext cx="6922973" cy="460839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We can conclude that:</a:t>
            </a:r>
            <a:endParaRPr lang="en-US" sz="2200" dirty="0">
              <a:solidFill>
                <a:srgbClr val="000000"/>
              </a:solidFill>
              <a:latin typeface="Abadi"/>
            </a:endParaRPr>
          </a:p>
          <a:p>
            <a:pPr>
              <a:lnSpc>
                <a:spcPct val="100000"/>
              </a:lnSpc>
              <a:spcBef>
                <a:spcPts val="1400"/>
              </a:spcBef>
            </a:pPr>
            <a:r>
              <a:rPr lang="en-US" sz="2200" dirty="0">
                <a:solidFill>
                  <a:schemeClr val="accent3">
                    <a:lumMod val="25000"/>
                  </a:schemeClr>
                </a:solidFill>
                <a:latin typeface="Abadi"/>
              </a:rPr>
              <a:t>The larger the flight amount at a launch site, the greater the success rate at a launch site.</a:t>
            </a:r>
            <a:endParaRPr lang="en-US" sz="2200" dirty="0">
              <a:solidFill>
                <a:srgbClr val="000000"/>
              </a:solidFill>
              <a:latin typeface="Abadi"/>
            </a:endParaRPr>
          </a:p>
          <a:p>
            <a:pPr>
              <a:lnSpc>
                <a:spcPct val="100000"/>
              </a:lnSpc>
              <a:spcBef>
                <a:spcPts val="1400"/>
              </a:spcBef>
            </a:pPr>
            <a:r>
              <a:rPr lang="en-US" sz="2200" dirty="0">
                <a:solidFill>
                  <a:srgbClr val="000000"/>
                </a:solidFill>
                <a:latin typeface="Abadi"/>
              </a:rPr>
              <a:t>Launch success rate started to increase in 2013 till 2020.</a:t>
            </a:r>
            <a:endParaRPr lang="en-US" sz="2200" dirty="0">
              <a:solidFill>
                <a:srgbClr val="000000"/>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Orbits </a:t>
            </a:r>
            <a:r>
              <a:rPr lang="en-US" sz="2200" dirty="0">
                <a:solidFill>
                  <a:srgbClr val="000000"/>
                </a:solidFill>
                <a:latin typeface="Abadi"/>
              </a:rPr>
              <a:t>ES-L1, GEO, HEO, SSO, VLEO had the most success rate.</a:t>
            </a:r>
            <a:endParaRPr lang="en-US" sz="2200" dirty="0">
              <a:solidFill>
                <a:srgbClr val="000000"/>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KSC LC-39A had the most successful launches of any sites.</a:t>
            </a:r>
            <a:endParaRPr lang="en-US" sz="2200" dirty="0">
              <a:solidFill>
                <a:srgbClr val="000000"/>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Decision tree classifier is the best machine learning algorithm for this task.</a:t>
            </a:r>
            <a:endParaRPr lang="en-US" sz="2200" dirty="0">
              <a:solidFill>
                <a:srgbClr val="000000"/>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600" dirty="0">
                <a:solidFill>
                  <a:srgbClr val="0B49CB"/>
                </a:solidFill>
                <a:latin typeface="Abadi"/>
              </a:rPr>
              <a:t>Executive Summary</a:t>
            </a:r>
          </a:p>
          <a:p>
            <a:pPr>
              <a:lnSpc>
                <a:spcPct val="120000"/>
              </a:lnSpc>
              <a:spcBef>
                <a:spcPts val="1400"/>
              </a:spcBef>
            </a:pPr>
            <a:r>
              <a:rPr lang="en-US" sz="1600" dirty="0">
                <a:solidFill>
                  <a:schemeClr val="accent3">
                    <a:lumMod val="25000"/>
                  </a:schemeClr>
                </a:solidFill>
                <a:latin typeface="Abadi"/>
              </a:rPr>
              <a:t>Data collection</a:t>
            </a:r>
          </a:p>
          <a:p>
            <a:pPr lvl="1">
              <a:lnSpc>
                <a:spcPct val="120000"/>
              </a:lnSpc>
              <a:spcBef>
                <a:spcPts val="1400"/>
              </a:spcBef>
            </a:pPr>
            <a:r>
              <a:rPr lang="en-US" sz="1600" dirty="0">
                <a:solidFill>
                  <a:schemeClr val="bg2">
                    <a:lumMod val="50000"/>
                  </a:schemeClr>
                </a:solidFill>
                <a:latin typeface="Abadi"/>
              </a:rPr>
              <a:t>Obtain SpaceX historic launch data using SpaceX API and web scraping Wikipedia page</a:t>
            </a:r>
          </a:p>
          <a:p>
            <a:pPr>
              <a:lnSpc>
                <a:spcPct val="120000"/>
              </a:lnSpc>
              <a:spcBef>
                <a:spcPts val="1400"/>
              </a:spcBef>
            </a:pPr>
            <a:r>
              <a:rPr lang="en-US" sz="1600" dirty="0">
                <a:solidFill>
                  <a:schemeClr val="accent3">
                    <a:lumMod val="25000"/>
                  </a:schemeClr>
                </a:solidFill>
                <a:latin typeface="Abadi"/>
              </a:rPr>
              <a:t>Perform data wrangling</a:t>
            </a:r>
          </a:p>
          <a:p>
            <a:pPr lvl="1">
              <a:lnSpc>
                <a:spcPct val="120000"/>
              </a:lnSpc>
              <a:spcBef>
                <a:spcPts val="1400"/>
              </a:spcBef>
            </a:pPr>
            <a:r>
              <a:rPr lang="en-US" sz="1600" dirty="0">
                <a:solidFill>
                  <a:schemeClr val="bg2">
                    <a:lumMod val="50000"/>
                  </a:schemeClr>
                </a:solidFill>
                <a:latin typeface="Abadi"/>
              </a:rPr>
              <a:t>Cleaning data by dealing with missing values, removing unnecessary columns and transformation of categorical features into numeric.</a:t>
            </a:r>
          </a:p>
          <a:p>
            <a:pPr>
              <a:lnSpc>
                <a:spcPct val="120000"/>
              </a:lnSpc>
              <a:spcBef>
                <a:spcPts val="1400"/>
              </a:spcBef>
            </a:pPr>
            <a:r>
              <a:rPr lang="en-US" sz="16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600" dirty="0">
                <a:solidFill>
                  <a:schemeClr val="accent3">
                    <a:lumMod val="25000"/>
                  </a:schemeClr>
                </a:solidFill>
                <a:latin typeface="Abadi"/>
              </a:rPr>
              <a:t>Perform interactive visual analytics using Folium and </a:t>
            </a:r>
            <a:r>
              <a:rPr lang="en-US" sz="1600" err="1">
                <a:solidFill>
                  <a:schemeClr val="accent3">
                    <a:lumMod val="25000"/>
                  </a:schemeClr>
                </a:solidFill>
                <a:latin typeface="Abadi"/>
              </a:rPr>
              <a:t>Plotly</a:t>
            </a:r>
            <a:r>
              <a:rPr lang="en-US" sz="1600" dirty="0">
                <a:solidFill>
                  <a:schemeClr val="accent3">
                    <a:lumMod val="25000"/>
                  </a:schemeClr>
                </a:solidFill>
                <a:latin typeface="Abadi"/>
              </a:rPr>
              <a:t> Dash</a:t>
            </a:r>
          </a:p>
          <a:p>
            <a:pPr>
              <a:lnSpc>
                <a:spcPct val="120000"/>
              </a:lnSpc>
              <a:spcBef>
                <a:spcPts val="1400"/>
              </a:spcBef>
            </a:pPr>
            <a:r>
              <a:rPr lang="en-US" sz="1600" dirty="0">
                <a:solidFill>
                  <a:schemeClr val="accent3">
                    <a:lumMod val="25000"/>
                  </a:schemeClr>
                </a:solidFill>
                <a:latin typeface="Abadi"/>
              </a:rPr>
              <a:t>Perform predictive analysis using classification models</a:t>
            </a:r>
          </a:p>
          <a:p>
            <a:pPr lvl="1">
              <a:lnSpc>
                <a:spcPct val="120000"/>
              </a:lnSpc>
              <a:spcBef>
                <a:spcPts val="1400"/>
              </a:spcBef>
            </a:pPr>
            <a:r>
              <a:rPr lang="en-US" sz="1600" dirty="0">
                <a:solidFill>
                  <a:schemeClr val="bg2">
                    <a:lumMod val="50000"/>
                  </a:schemeClr>
                </a:solidFill>
                <a:latin typeface="Abadi"/>
              </a:rPr>
              <a:t>Data split into training and testing sets and machine learning models were trained using training data and then accuracy measured on testing data. Model parameters were also tuned to </a:t>
            </a:r>
            <a:r>
              <a:rPr lang="en-GB" sz="1600" dirty="0">
                <a:solidFill>
                  <a:schemeClr val="bg2">
                    <a:lumMod val="50000"/>
                  </a:schemeClr>
                </a:solidFill>
                <a:latin typeface="Abadi"/>
              </a:rPr>
              <a:t>maximise</a:t>
            </a:r>
            <a:r>
              <a:rPr lang="en-US" sz="1600" dirty="0">
                <a:solidFill>
                  <a:schemeClr val="bg2">
                    <a:lumMod val="50000"/>
                  </a:schemeClr>
                </a:solidFill>
                <a:latin typeface="Abadi"/>
              </a:rPr>
              <a:t> performance.</a:t>
            </a:r>
          </a:p>
          <a:p>
            <a:pPr>
              <a:lnSpc>
                <a:spcPct val="100000"/>
              </a:lnSpc>
              <a:spcBef>
                <a:spcPts val="1400"/>
              </a:spcBef>
            </a:pPr>
            <a:endParaRPr lang="en-US" sz="1600" dirty="0">
              <a:solidFill>
                <a:schemeClr val="accent3">
                  <a:lumMod val="25000"/>
                </a:schemeClr>
              </a:solidFill>
              <a:latin typeface="Abadi"/>
            </a:endParaRPr>
          </a:p>
          <a:p>
            <a:pPr>
              <a:lnSpc>
                <a:spcPct val="100000"/>
              </a:lnSpc>
              <a:spcBef>
                <a:spcPts val="1400"/>
              </a:spcBef>
            </a:pPr>
            <a:endParaRPr lang="en-US" sz="1600" dirty="0">
              <a:solidFill>
                <a:schemeClr val="accent3">
                  <a:lumMod val="25000"/>
                </a:schemeClr>
              </a:solidFill>
              <a:latin typeface="Abadi"/>
            </a:endParaRPr>
          </a:p>
          <a:p>
            <a:pPr>
              <a:lnSpc>
                <a:spcPct val="100000"/>
              </a:lnSpc>
              <a:spcBef>
                <a:spcPts val="1400"/>
              </a:spcBef>
            </a:pPr>
            <a:endParaRPr lang="en-US" sz="1600" dirty="0">
              <a:solidFill>
                <a:schemeClr val="accent3">
                  <a:lumMod val="25000"/>
                </a:schemeClr>
              </a:solidFill>
              <a:latin typeface="Abadi"/>
            </a:endParaRPr>
          </a:p>
          <a:p>
            <a:pPr>
              <a:lnSpc>
                <a:spcPct val="100000"/>
              </a:lnSpc>
              <a:spcBef>
                <a:spcPts val="1400"/>
              </a:spcBef>
            </a:pPr>
            <a:endParaRPr lang="en-US" sz="16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1"/>
          </p:nvPr>
        </p:nvSpPr>
        <p:spPr>
          <a:prstGeom prst="rect">
            <a:avLst/>
          </a:prstGeom>
        </p:spPr>
        <p:txBody>
          <a:bodyPr lIns="91440" tIns="45720" rIns="91440" bIns="45720" anchor="t"/>
          <a:lstStyle/>
          <a:p>
            <a:pPr marL="228600" lvl="0" indent="-228600" algn="just" rtl="0">
              <a:buFont typeface=""/>
              <a:buChar char="•"/>
            </a:pPr>
            <a:r>
              <a:rPr lang="en-US" sz="2400" baseline="0" dirty="0">
                <a:solidFill>
                  <a:srgbClr val="292929"/>
                </a:solidFill>
                <a:latin typeface="Abadi"/>
                <a:ea typeface="Arial"/>
                <a:cs typeface="Arial"/>
              </a:rPr>
              <a:t>The data was collected using various methods</a:t>
            </a:r>
            <a:r>
              <a:rPr lang="en-US" sz="2400" dirty="0">
                <a:latin typeface="Abadi"/>
                <a:ea typeface="Arial"/>
                <a:cs typeface="Arial"/>
              </a:rPr>
              <a:t>​</a:t>
            </a:r>
          </a:p>
          <a:p>
            <a:pPr marL="685800" lvl="2" indent="-228600" algn="just" rtl="0">
              <a:buFont typeface="Wingdings"/>
              <a:buChar char="§"/>
            </a:pPr>
            <a:r>
              <a:rPr lang="en-US" sz="2400" baseline="0" dirty="0">
                <a:solidFill>
                  <a:srgbClr val="292929"/>
                </a:solidFill>
                <a:latin typeface="Abadi"/>
                <a:ea typeface="Arial"/>
                <a:cs typeface="Arial"/>
              </a:rPr>
              <a:t>Data collection was done using get request to the SpaceX API.</a:t>
            </a:r>
            <a:r>
              <a:rPr lang="en-US" sz="2400" dirty="0">
                <a:latin typeface="Abadi"/>
                <a:ea typeface="Arial"/>
                <a:cs typeface="Arial"/>
              </a:rPr>
              <a:t>​</a:t>
            </a:r>
          </a:p>
          <a:p>
            <a:pPr marL="685800" lvl="2" algn="just">
              <a:buFont typeface="Wingdings"/>
              <a:buChar char="§"/>
            </a:pPr>
            <a:r>
              <a:rPr lang="en-US" sz="2400" baseline="0" dirty="0">
                <a:solidFill>
                  <a:srgbClr val="292929"/>
                </a:solidFill>
                <a:latin typeface="Abadi"/>
                <a:ea typeface="Arial"/>
                <a:cs typeface="Arial"/>
              </a:rPr>
              <a:t>Next, we decoded the response content as a Json using .</a:t>
            </a:r>
            <a:r>
              <a:rPr lang="en-US" sz="2400" baseline="0" dirty="0" err="1">
                <a:solidFill>
                  <a:srgbClr val="292929"/>
                </a:solidFill>
                <a:latin typeface="Abadi"/>
                <a:ea typeface="Arial"/>
                <a:cs typeface="Arial"/>
              </a:rPr>
              <a:t>json</a:t>
            </a:r>
            <a:r>
              <a:rPr lang="en-US" sz="2400" baseline="0" dirty="0">
                <a:solidFill>
                  <a:srgbClr val="292929"/>
                </a:solidFill>
                <a:latin typeface="Abadi"/>
                <a:ea typeface="Arial"/>
                <a:cs typeface="Arial"/>
              </a:rPr>
              <a:t>() function call and turn it into a pandas </a:t>
            </a:r>
            <a:r>
              <a:rPr lang="en-US" sz="2400" baseline="0" dirty="0" err="1">
                <a:solidFill>
                  <a:srgbClr val="292929"/>
                </a:solidFill>
                <a:latin typeface="Abadi"/>
                <a:ea typeface="Arial"/>
                <a:cs typeface="Arial"/>
              </a:rPr>
              <a:t>dataframe</a:t>
            </a:r>
            <a:r>
              <a:rPr lang="en-US" sz="2400" baseline="0" dirty="0">
                <a:solidFill>
                  <a:srgbClr val="292929"/>
                </a:solidFill>
                <a:latin typeface="Abadi"/>
                <a:ea typeface="Arial"/>
                <a:cs typeface="Arial"/>
              </a:rPr>
              <a:t> using .</a:t>
            </a:r>
            <a:r>
              <a:rPr lang="en-US" sz="2400" baseline="0" dirty="0" err="1">
                <a:solidFill>
                  <a:srgbClr val="292929"/>
                </a:solidFill>
                <a:latin typeface="Abadi"/>
                <a:ea typeface="Arial"/>
                <a:cs typeface="Arial"/>
              </a:rPr>
              <a:t>json_normalize</a:t>
            </a:r>
            <a:r>
              <a:rPr lang="en-US" sz="2400" dirty="0">
                <a:solidFill>
                  <a:srgbClr val="292929"/>
                </a:solidFill>
                <a:latin typeface="Abadi"/>
                <a:ea typeface="Arial"/>
                <a:cs typeface="Arial"/>
              </a:rPr>
              <a:t>() method.</a:t>
            </a:r>
            <a:r>
              <a:rPr lang="en-US" sz="2400" dirty="0">
                <a:latin typeface="Abadi"/>
                <a:ea typeface="Arial"/>
                <a:cs typeface="Arial"/>
              </a:rPr>
              <a:t>​</a:t>
            </a:r>
          </a:p>
          <a:p>
            <a:pPr marL="685800" lvl="2" indent="-228600" algn="just" rtl="0">
              <a:buFont typeface="Wingdings"/>
              <a:buChar char="§"/>
            </a:pPr>
            <a:r>
              <a:rPr lang="en-US" sz="2400" baseline="0" dirty="0">
                <a:solidFill>
                  <a:srgbClr val="292929"/>
                </a:solidFill>
                <a:latin typeface="Abadi"/>
                <a:ea typeface="Arial"/>
                <a:cs typeface="Arial"/>
              </a:rPr>
              <a:t>We then cleaned the data, checked for missing values and fill in missing values where necessary.</a:t>
            </a:r>
            <a:r>
              <a:rPr lang="en-US" sz="2400" dirty="0">
                <a:latin typeface="Abadi"/>
                <a:ea typeface="Arial"/>
                <a:cs typeface="Arial"/>
              </a:rPr>
              <a:t>​</a:t>
            </a:r>
          </a:p>
          <a:p>
            <a:pPr marL="685800" lvl="2" indent="-228600" algn="just" rtl="0">
              <a:buFont typeface="Wingdings"/>
              <a:buChar char="§"/>
            </a:pPr>
            <a:r>
              <a:rPr lang="en-US" sz="2400" baseline="0" dirty="0">
                <a:solidFill>
                  <a:srgbClr val="292929"/>
                </a:solidFill>
                <a:latin typeface="Abadi"/>
                <a:ea typeface="Arial"/>
                <a:cs typeface="Arial"/>
              </a:rPr>
              <a:t>In addition, we performed web scraping from Wikipedia for Falcon 9 launch records with </a:t>
            </a:r>
            <a:r>
              <a:rPr lang="en-US" sz="2400" baseline="0" err="1">
                <a:solidFill>
                  <a:srgbClr val="292929"/>
                </a:solidFill>
                <a:latin typeface="Abadi"/>
                <a:ea typeface="Arial"/>
                <a:cs typeface="Arial"/>
              </a:rPr>
              <a:t>BeautifulSoup</a:t>
            </a:r>
            <a:r>
              <a:rPr lang="en-US" sz="2400" baseline="0" dirty="0">
                <a:solidFill>
                  <a:srgbClr val="292929"/>
                </a:solidFill>
                <a:latin typeface="Abadi"/>
                <a:ea typeface="Arial"/>
                <a:cs typeface="Arial"/>
              </a:rPr>
              <a:t>. </a:t>
            </a:r>
            <a:r>
              <a:rPr lang="en-US" sz="2400" dirty="0">
                <a:latin typeface="Abadi"/>
                <a:ea typeface="Arial"/>
                <a:cs typeface="Arial"/>
              </a:rPr>
              <a:t>​</a:t>
            </a:r>
          </a:p>
          <a:p>
            <a:pPr marL="685800" lvl="2" indent="-228600" algn="just" rtl="0">
              <a:buFont typeface="Wingdings"/>
              <a:buChar char="§"/>
            </a:pPr>
            <a:r>
              <a:rPr lang="en-US" sz="2400" baseline="0" dirty="0">
                <a:solidFill>
                  <a:srgbClr val="292929"/>
                </a:solidFill>
                <a:latin typeface="Abadi"/>
                <a:ea typeface="Arial"/>
                <a:cs typeface="Arial"/>
              </a:rPr>
              <a:t>The objective was to extract the launch records as HTML table, parse the table and convert it to a pandas </a:t>
            </a:r>
            <a:r>
              <a:rPr lang="en-US" sz="2400" baseline="0" dirty="0" err="1">
                <a:solidFill>
                  <a:srgbClr val="292929"/>
                </a:solidFill>
                <a:latin typeface="Abadi"/>
                <a:ea typeface="Arial"/>
                <a:cs typeface="Arial"/>
              </a:rPr>
              <a:t>dataframe</a:t>
            </a:r>
            <a:r>
              <a:rPr lang="en-US" sz="2400" baseline="0" dirty="0">
                <a:solidFill>
                  <a:srgbClr val="292929"/>
                </a:solidFill>
                <a:latin typeface="Abadi"/>
                <a:ea typeface="Arial"/>
                <a:cs typeface="Arial"/>
              </a:rPr>
              <a:t> for </a:t>
            </a:r>
            <a:r>
              <a:rPr lang="en-US" sz="2400" dirty="0">
                <a:solidFill>
                  <a:srgbClr val="292929"/>
                </a:solidFill>
                <a:latin typeface="Abadi"/>
                <a:ea typeface="Arial"/>
                <a:cs typeface="Arial"/>
              </a:rPr>
              <a:t>further</a:t>
            </a:r>
            <a:r>
              <a:rPr lang="en-US" sz="2400" baseline="0" dirty="0">
                <a:solidFill>
                  <a:srgbClr val="292929"/>
                </a:solidFill>
                <a:latin typeface="Abadi"/>
                <a:ea typeface="Arial"/>
                <a:cs typeface="Arial"/>
              </a:rPr>
              <a:t> analysis.</a:t>
            </a:r>
            <a:r>
              <a:rPr lang="en-US" sz="2400" dirty="0">
                <a:latin typeface="Abadi"/>
                <a:ea typeface="Arial"/>
                <a:cs typeface="Arial"/>
              </a:rPr>
              <a:t>​</a:t>
            </a:r>
            <a:endParaRPr lang="en-US" sz="2400">
              <a:latin typeface="Calibri" panose="020F0502020204030204"/>
              <a:ea typeface="Calibri" panose="020F0502020204030204"/>
              <a:cs typeface="Calibri" panose="020F0502020204030204"/>
            </a:endParaRP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633832"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By making GET request calls to the SpaceX API, the historic launch data was obtained, decoded into a JSON format and then converted into a data 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buFont typeface="Arial"/>
              <a:buChar char="•"/>
            </a:pPr>
            <a:r>
              <a:rPr lang="en-US" sz="2200" dirty="0">
                <a:solidFill>
                  <a:schemeClr val="accent3">
                    <a:lumMod val="25000"/>
                  </a:schemeClr>
                </a:solidFill>
                <a:latin typeface="Abadi"/>
              </a:rPr>
              <a:t>The link to the notebook is </a:t>
            </a:r>
            <a:r>
              <a:rPr lang="en-US" sz="2200" dirty="0">
                <a:solidFill>
                  <a:srgbClr val="0070C0"/>
                </a:solidFill>
                <a:ea typeface="+mn-lt"/>
                <a:cs typeface="+mn-lt"/>
                <a:hlinkClick r:id="rId3">
                  <a:extLst>
                    <a:ext uri="{A12FA001-AC4F-418D-AE19-62706E023703}">
                      <ahyp:hlinkClr xmlns:ahyp="http://schemas.microsoft.com/office/drawing/2018/hyperlinkcolor" val="tx"/>
                    </a:ext>
                  </a:extLst>
                </a:hlinkClick>
              </a:rPr>
              <a:t>https://github.com/AmmanSajid1/IBM-Data-Science-Capstone-SpaceX-Project/blob/main/Data%20Collection%20API.ipynb</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977" name="Diagram 976">
            <a:extLst>
              <a:ext uri="{FF2B5EF4-FFF2-40B4-BE49-F238E27FC236}">
                <a16:creationId xmlns:a16="http://schemas.microsoft.com/office/drawing/2014/main" id="{61F7758D-AD86-4B1B-CDB2-D7B12B947C0D}"/>
              </a:ext>
            </a:extLst>
          </p:cNvPr>
          <p:cNvGraphicFramePr/>
          <p:nvPr>
            <p:extLst>
              <p:ext uri="{D42A27DB-BD31-4B8C-83A1-F6EECF244321}">
                <p14:modId xmlns:p14="http://schemas.microsoft.com/office/powerpoint/2010/main" val="2458230079"/>
              </p:ext>
            </p:extLst>
          </p:nvPr>
        </p:nvGraphicFramePr>
        <p:xfrm>
          <a:off x="5391509" y="1528312"/>
          <a:ext cx="6642339" cy="46927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022474" cy="4533481"/>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Applied web scrapping to a Wikipedia page to obtain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endParaRPr lang="en-US">
              <a:solidFill>
                <a:schemeClr val="accent3">
                  <a:lumMod val="25000"/>
                </a:schemeClr>
              </a:solidFill>
              <a:ea typeface="Calibri" panose="020F0502020204030204"/>
              <a:cs typeface="Calibri" panose="020F0502020204030204"/>
            </a:endParaRPr>
          </a:p>
          <a:p>
            <a:pPr>
              <a:lnSpc>
                <a:spcPct val="100000"/>
              </a:lnSpc>
              <a:spcBef>
                <a:spcPts val="1400"/>
              </a:spcBef>
            </a:pPr>
            <a:r>
              <a:rPr lang="en-US" sz="2200" dirty="0">
                <a:solidFill>
                  <a:schemeClr val="accent3">
                    <a:lumMod val="25000"/>
                  </a:schemeClr>
                </a:solidFill>
                <a:latin typeface="Abadi"/>
              </a:rPr>
              <a:t>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The link to the notebook is </a:t>
            </a:r>
            <a:r>
              <a:rPr lang="en-US" sz="1800" dirty="0">
                <a:solidFill>
                  <a:srgbClr val="0070C0"/>
                </a:solidFill>
                <a:ea typeface="+mn-lt"/>
                <a:cs typeface="+mn-lt"/>
                <a:hlinkClick r:id="rId3">
                  <a:extLst>
                    <a:ext uri="{A12FA001-AC4F-418D-AE19-62706E023703}">
                      <ahyp:hlinkClr xmlns:ahyp="http://schemas.microsoft.com/office/drawing/2018/hyperlinkcolor" val="tx"/>
                    </a:ext>
                  </a:extLst>
                </a:hlinkClick>
              </a:rPr>
              <a:t>https://github.com/AmmanSajid1/IBM-Data-Science-Capstone-SpaceX-Project/blob/main/Data%20Collection%20with%20Web%20Scraping.ipynb</a:t>
            </a:r>
            <a:r>
              <a:rPr lang="en-US" sz="1800" dirty="0">
                <a:solidFill>
                  <a:srgbClr val="0070C0"/>
                </a:solidFill>
                <a:latin typeface="Abadi"/>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98" name="Diagram 97">
            <a:extLst>
              <a:ext uri="{FF2B5EF4-FFF2-40B4-BE49-F238E27FC236}">
                <a16:creationId xmlns:a16="http://schemas.microsoft.com/office/drawing/2014/main" id="{6FC55BBB-EBE1-218F-CEE1-10849C7AB54D}"/>
              </a:ext>
            </a:extLst>
          </p:cNvPr>
          <p:cNvGraphicFramePr/>
          <p:nvPr>
            <p:extLst>
              <p:ext uri="{D42A27DB-BD31-4B8C-83A1-F6EECF244321}">
                <p14:modId xmlns:p14="http://schemas.microsoft.com/office/powerpoint/2010/main" val="3953126169"/>
              </p:ext>
            </p:extLst>
          </p:nvPr>
        </p:nvGraphicFramePr>
        <p:xfrm>
          <a:off x="4942975" y="1429754"/>
          <a:ext cx="7249023" cy="524175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46</Slides>
  <Notes>3</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1104</cp:revision>
  <dcterms:created xsi:type="dcterms:W3CDTF">2021-04-29T18:58:34Z</dcterms:created>
  <dcterms:modified xsi:type="dcterms:W3CDTF">2024-10-05T20:58:59Z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